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6"/>
  </p:notesMasterIdLst>
  <p:handoutMasterIdLst>
    <p:handoutMasterId r:id="rId87"/>
  </p:handoutMasterIdLst>
  <p:sldIdLst>
    <p:sldId id="256" r:id="rId2"/>
    <p:sldId id="265" r:id="rId3"/>
    <p:sldId id="324" r:id="rId4"/>
    <p:sldId id="286" r:id="rId5"/>
    <p:sldId id="322" r:id="rId6"/>
    <p:sldId id="289" r:id="rId7"/>
    <p:sldId id="326" r:id="rId8"/>
    <p:sldId id="392" r:id="rId9"/>
    <p:sldId id="393" r:id="rId10"/>
    <p:sldId id="394" r:id="rId11"/>
    <p:sldId id="395" r:id="rId12"/>
    <p:sldId id="396" r:id="rId13"/>
    <p:sldId id="397" r:id="rId14"/>
    <p:sldId id="368" r:id="rId15"/>
    <p:sldId id="369" r:id="rId16"/>
    <p:sldId id="370" r:id="rId17"/>
    <p:sldId id="371" r:id="rId18"/>
    <p:sldId id="372" r:id="rId19"/>
    <p:sldId id="373" r:id="rId20"/>
    <p:sldId id="374" r:id="rId21"/>
    <p:sldId id="321" r:id="rId22"/>
    <p:sldId id="327" r:id="rId23"/>
    <p:sldId id="398" r:id="rId24"/>
    <p:sldId id="399" r:id="rId25"/>
    <p:sldId id="400" r:id="rId26"/>
    <p:sldId id="401" r:id="rId27"/>
    <p:sldId id="402" r:id="rId28"/>
    <p:sldId id="403" r:id="rId29"/>
    <p:sldId id="404" r:id="rId30"/>
    <p:sldId id="405" r:id="rId31"/>
    <p:sldId id="328"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288" r:id="rId48"/>
    <p:sldId id="264" r:id="rId49"/>
    <p:sldId id="283" r:id="rId50"/>
    <p:sldId id="282" r:id="rId51"/>
    <p:sldId id="330" r:id="rId52"/>
    <p:sldId id="383" r:id="rId53"/>
    <p:sldId id="384" r:id="rId54"/>
    <p:sldId id="385" r:id="rId55"/>
    <p:sldId id="386" r:id="rId56"/>
    <p:sldId id="387" r:id="rId57"/>
    <p:sldId id="310" r:id="rId58"/>
    <p:sldId id="308" r:id="rId59"/>
    <p:sldId id="388" r:id="rId60"/>
    <p:sldId id="312" r:id="rId61"/>
    <p:sldId id="307" r:id="rId62"/>
    <p:sldId id="381" r:id="rId63"/>
    <p:sldId id="382" r:id="rId64"/>
    <p:sldId id="329" r:id="rId65"/>
    <p:sldId id="338" r:id="rId66"/>
    <p:sldId id="339" r:id="rId67"/>
    <p:sldId id="341" r:id="rId68"/>
    <p:sldId id="340" r:id="rId69"/>
    <p:sldId id="348" r:id="rId70"/>
    <p:sldId id="342" r:id="rId71"/>
    <p:sldId id="343" r:id="rId72"/>
    <p:sldId id="344" r:id="rId73"/>
    <p:sldId id="350" r:id="rId74"/>
    <p:sldId id="295" r:id="rId75"/>
    <p:sldId id="297" r:id="rId76"/>
    <p:sldId id="298" r:id="rId77"/>
    <p:sldId id="299" r:id="rId78"/>
    <p:sldId id="300" r:id="rId79"/>
    <p:sldId id="302" r:id="rId80"/>
    <p:sldId id="333" r:id="rId81"/>
    <p:sldId id="301" r:id="rId82"/>
    <p:sldId id="303" r:id="rId83"/>
    <p:sldId id="304" r:id="rId84"/>
    <p:sldId id="311" r:id="rId85"/>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ktübersicht" id="{45E56A9C-5A06-6840-AFD1-72D7D7243BF6}">
          <p14:sldIdLst>
            <p14:sldId id="256"/>
            <p14:sldId id="265"/>
            <p14:sldId id="324"/>
            <p14:sldId id="286"/>
            <p14:sldId id="322"/>
            <p14:sldId id="289"/>
          </p14:sldIdLst>
        </p14:section>
        <p14:section name="Anforderugnen / Requierments Pflichtenheft" id="{C30D3E09-659A-F143-94C4-DA8F6984839D}">
          <p14:sldIdLst>
            <p14:sldId id="326"/>
            <p14:sldId id="392"/>
            <p14:sldId id="393"/>
            <p14:sldId id="394"/>
            <p14:sldId id="395"/>
            <p14:sldId id="396"/>
            <p14:sldId id="397"/>
          </p14:sldIdLst>
        </p14:section>
        <p14:section name="Plattform und Systemdesign" id="{874B953A-6C71-5341-A5E3-0F81EF8B208B}">
          <p14:sldIdLst>
            <p14:sldId id="368"/>
            <p14:sldId id="369"/>
            <p14:sldId id="370"/>
            <p14:sldId id="371"/>
            <p14:sldId id="372"/>
            <p14:sldId id="373"/>
            <p14:sldId id="374"/>
            <p14:sldId id="321"/>
          </p14:sldIdLst>
        </p14:section>
        <p14:section name="Hardwareanforderungen" id="{FF1CE25D-84E0-B147-924E-2F6C240627FD}">
          <p14:sldIdLst>
            <p14:sldId id="327"/>
            <p14:sldId id="398"/>
            <p14:sldId id="399"/>
            <p14:sldId id="400"/>
            <p14:sldId id="401"/>
            <p14:sldId id="402"/>
            <p14:sldId id="403"/>
            <p14:sldId id="404"/>
            <p14:sldId id="405"/>
          </p14:sldIdLst>
        </p14:section>
        <p14:section name="Bestehende Konzepte" id="{22BD9C8E-892C-7B47-9302-5C455B59B0CF}">
          <p14:sldIdLst>
            <p14:sldId id="328"/>
            <p14:sldId id="353"/>
            <p14:sldId id="354"/>
            <p14:sldId id="355"/>
            <p14:sldId id="356"/>
            <p14:sldId id="357"/>
            <p14:sldId id="358"/>
            <p14:sldId id="359"/>
            <p14:sldId id="360"/>
            <p14:sldId id="361"/>
            <p14:sldId id="362"/>
            <p14:sldId id="363"/>
            <p14:sldId id="364"/>
            <p14:sldId id="365"/>
            <p14:sldId id="366"/>
            <p14:sldId id="367"/>
            <p14:sldId id="288"/>
          </p14:sldIdLst>
        </p14:section>
        <p14:section name="Experteninterview" id="{AAB73D6B-3FF2-8940-8BDD-A42054D1EC13}">
          <p14:sldIdLst>
            <p14:sldId id="264"/>
            <p14:sldId id="283"/>
            <p14:sldId id="282"/>
          </p14:sldIdLst>
        </p14:section>
        <p14:section name="App Gestaltung Mockup" id="{329D0D24-DB4E-C84B-BDB0-C2E684C1BC0B}">
          <p14:sldIdLst>
            <p14:sldId id="330"/>
            <p14:sldId id="383"/>
            <p14:sldId id="384"/>
            <p14:sldId id="385"/>
            <p14:sldId id="386"/>
            <p14:sldId id="387"/>
            <p14:sldId id="310"/>
            <p14:sldId id="308"/>
            <p14:sldId id="388"/>
            <p14:sldId id="312"/>
            <p14:sldId id="307"/>
            <p14:sldId id="381"/>
            <p14:sldId id="382"/>
          </p14:sldIdLst>
        </p14:section>
        <p14:section name="Prototyp mBot" id="{3D537318-CBB6-9749-9B49-532214ACFD95}">
          <p14:sldIdLst>
            <p14:sldId id="329"/>
            <p14:sldId id="338"/>
            <p14:sldId id="339"/>
            <p14:sldId id="341"/>
            <p14:sldId id="340"/>
            <p14:sldId id="348"/>
            <p14:sldId id="342"/>
            <p14:sldId id="343"/>
            <p14:sldId id="344"/>
            <p14:sldId id="350"/>
            <p14:sldId id="295"/>
            <p14:sldId id="297"/>
            <p14:sldId id="298"/>
          </p14:sldIdLst>
        </p14:section>
        <p14:section name="Alternatives Ansteuerungskonzept" id="{BE23903A-004A-224F-87FF-FAEA0A92238C}">
          <p14:sldIdLst>
            <p14:sldId id="299"/>
            <p14:sldId id="300"/>
            <p14:sldId id="302"/>
            <p14:sldId id="333"/>
            <p14:sldId id="301"/>
            <p14:sldId id="303"/>
            <p14:sldId id="304"/>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eck" initials="C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D9DB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6" autoAdjust="0"/>
    <p:restoredTop sz="96093" autoAdjust="0"/>
  </p:normalViewPr>
  <p:slideViewPr>
    <p:cSldViewPr snapToGrid="0" snapToObjects="1">
      <p:cViewPr>
        <p:scale>
          <a:sx n="103" d="100"/>
          <a:sy n="103" d="100"/>
        </p:scale>
        <p:origin x="664" y="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commentAuthors" Target="commentAuthors.xml"/><Relationship Id="rId8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5T12:36:16.650"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75761-8E8A-4D44-BA59-0DE9F3F447F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07B7F524-B1E7-4683-8E9A-93582A70D87F}">
      <dgm:prSet phldrT="[Text]"/>
      <dgm:spPr/>
      <dgm:t>
        <a:bodyPr/>
        <a:lstStyle/>
        <a:p>
          <a:r>
            <a:rPr lang="de-DE" dirty="0"/>
            <a:t>Funktionalität</a:t>
          </a:r>
        </a:p>
      </dgm:t>
    </dgm:pt>
    <dgm:pt modelId="{6615F7C9-4317-460C-A0FB-AE53D99E007B}" type="parTrans" cxnId="{6EA60FCB-5259-4D7E-9474-9B404965AAFB}">
      <dgm:prSet/>
      <dgm:spPr/>
      <dgm:t>
        <a:bodyPr/>
        <a:lstStyle/>
        <a:p>
          <a:endParaRPr lang="de-DE"/>
        </a:p>
      </dgm:t>
    </dgm:pt>
    <dgm:pt modelId="{6FC22E34-6263-49F9-8E95-9E00B95D0E72}" type="sibTrans" cxnId="{6EA60FCB-5259-4D7E-9474-9B404965AAFB}">
      <dgm:prSet/>
      <dgm:spPr/>
      <dgm:t>
        <a:bodyPr/>
        <a:lstStyle/>
        <a:p>
          <a:endParaRPr lang="de-DE"/>
        </a:p>
      </dgm:t>
    </dgm:pt>
    <dgm:pt modelId="{9727B076-F1F5-4AC0-A981-6F5EBAC3AF74}">
      <dgm:prSet phldrT="[Text]"/>
      <dgm:spPr/>
      <dgm:t>
        <a:bodyPr/>
        <a:lstStyle/>
        <a:p>
          <a:r>
            <a:rPr lang="de-DE" dirty="0"/>
            <a:t>(Motorbetriebenes) Fahren</a:t>
          </a:r>
        </a:p>
      </dgm:t>
    </dgm:pt>
    <dgm:pt modelId="{637484A2-250B-4769-9026-E42DBF7A9E9B}" type="parTrans" cxnId="{467220A6-5300-4515-9E90-5310C27C450D}">
      <dgm:prSet/>
      <dgm:spPr/>
      <dgm:t>
        <a:bodyPr/>
        <a:lstStyle/>
        <a:p>
          <a:endParaRPr lang="de-DE"/>
        </a:p>
      </dgm:t>
    </dgm:pt>
    <dgm:pt modelId="{62B0520E-3F0D-40FB-AAD0-A2048ADB2A61}" type="sibTrans" cxnId="{467220A6-5300-4515-9E90-5310C27C450D}">
      <dgm:prSet/>
      <dgm:spPr/>
      <dgm:t>
        <a:bodyPr/>
        <a:lstStyle/>
        <a:p>
          <a:endParaRPr lang="de-DE"/>
        </a:p>
      </dgm:t>
    </dgm:pt>
    <dgm:pt modelId="{0863F475-CBA0-4C63-AB6F-DE452887C355}">
      <dgm:prSet phldrT="[Text]"/>
      <dgm:spPr/>
      <dgm:t>
        <a:bodyPr/>
        <a:lstStyle/>
        <a:p>
          <a:r>
            <a:rPr lang="de-DE" dirty="0"/>
            <a:t>Belastbarkeit</a:t>
          </a:r>
        </a:p>
      </dgm:t>
    </dgm:pt>
    <dgm:pt modelId="{E361F380-E297-4D2D-B065-A29B06767EDA}" type="parTrans" cxnId="{1B22CF61-9F0A-4194-AD6B-61346761218B}">
      <dgm:prSet/>
      <dgm:spPr/>
      <dgm:t>
        <a:bodyPr/>
        <a:lstStyle/>
        <a:p>
          <a:endParaRPr lang="de-DE"/>
        </a:p>
      </dgm:t>
    </dgm:pt>
    <dgm:pt modelId="{B5898508-D6CE-4C4E-A12F-EFF23DE573FF}" type="sibTrans" cxnId="{1B22CF61-9F0A-4194-AD6B-61346761218B}">
      <dgm:prSet/>
      <dgm:spPr/>
      <dgm:t>
        <a:bodyPr/>
        <a:lstStyle/>
        <a:p>
          <a:endParaRPr lang="de-DE"/>
        </a:p>
      </dgm:t>
    </dgm:pt>
    <dgm:pt modelId="{0693E106-C275-429A-B65B-87DE7E9A1983}">
      <dgm:prSet phldrT="[Text]"/>
      <dgm:spPr/>
      <dgm:t>
        <a:bodyPr/>
        <a:lstStyle/>
        <a:p>
          <a:r>
            <a:rPr lang="de-DE" dirty="0"/>
            <a:t>Stabilität</a:t>
          </a:r>
        </a:p>
      </dgm:t>
    </dgm:pt>
    <dgm:pt modelId="{3ABEC988-6CDF-4C9F-A333-07BF41885A40}" type="parTrans" cxnId="{72E2ADB7-A8C4-4C45-AA11-9DEB563694D7}">
      <dgm:prSet/>
      <dgm:spPr/>
      <dgm:t>
        <a:bodyPr/>
        <a:lstStyle/>
        <a:p>
          <a:endParaRPr lang="de-DE"/>
        </a:p>
      </dgm:t>
    </dgm:pt>
    <dgm:pt modelId="{B670ADAD-5D29-45ED-942B-4A317193EA22}" type="sibTrans" cxnId="{72E2ADB7-A8C4-4C45-AA11-9DEB563694D7}">
      <dgm:prSet/>
      <dgm:spPr/>
      <dgm:t>
        <a:bodyPr/>
        <a:lstStyle/>
        <a:p>
          <a:endParaRPr lang="de-DE"/>
        </a:p>
      </dgm:t>
    </dgm:pt>
    <dgm:pt modelId="{BF5590A6-F51A-4FC9-91AE-9664D024783E}">
      <dgm:prSet phldrT="[Text]"/>
      <dgm:spPr/>
      <dgm:t>
        <a:bodyPr/>
        <a:lstStyle/>
        <a:p>
          <a:r>
            <a:rPr lang="de-DE" dirty="0"/>
            <a:t>Anpassungsfähigkeit</a:t>
          </a:r>
        </a:p>
      </dgm:t>
    </dgm:pt>
    <dgm:pt modelId="{CAF75E13-7687-4663-84C0-07A64680EE88}" type="parTrans" cxnId="{5EA9E617-178C-46A0-A3FE-26FE33B7923E}">
      <dgm:prSet/>
      <dgm:spPr/>
      <dgm:t>
        <a:bodyPr/>
        <a:lstStyle/>
        <a:p>
          <a:endParaRPr lang="de-DE"/>
        </a:p>
      </dgm:t>
    </dgm:pt>
    <dgm:pt modelId="{F0A6713D-13D8-4BE6-8AD9-1CADE8F57AE6}" type="sibTrans" cxnId="{5EA9E617-178C-46A0-A3FE-26FE33B7923E}">
      <dgm:prSet/>
      <dgm:spPr/>
      <dgm:t>
        <a:bodyPr/>
        <a:lstStyle/>
        <a:p>
          <a:endParaRPr lang="de-DE"/>
        </a:p>
      </dgm:t>
    </dgm:pt>
    <dgm:pt modelId="{83E0EA5B-58C0-4BC7-B009-7A99D1AA771D}">
      <dgm:prSet phldrT="[Text]"/>
      <dgm:spPr/>
      <dgm:t>
        <a:bodyPr/>
        <a:lstStyle/>
        <a:p>
          <a:r>
            <a:rPr lang="de-DE" dirty="0"/>
            <a:t>Komfort</a:t>
          </a:r>
        </a:p>
      </dgm:t>
    </dgm:pt>
    <dgm:pt modelId="{AD96AE28-2DD3-4927-846D-153392A862A1}" type="parTrans" cxnId="{DE993A89-BBF1-4555-A016-64AD4FA7B735}">
      <dgm:prSet/>
      <dgm:spPr/>
      <dgm:t>
        <a:bodyPr/>
        <a:lstStyle/>
        <a:p>
          <a:endParaRPr lang="de-DE"/>
        </a:p>
      </dgm:t>
    </dgm:pt>
    <dgm:pt modelId="{EDAB51B1-758A-4F49-9289-55DFFEEE87AE}" type="sibTrans" cxnId="{DE993A89-BBF1-4555-A016-64AD4FA7B735}">
      <dgm:prSet/>
      <dgm:spPr/>
      <dgm:t>
        <a:bodyPr/>
        <a:lstStyle/>
        <a:p>
          <a:endParaRPr lang="de-DE"/>
        </a:p>
      </dgm:t>
    </dgm:pt>
    <dgm:pt modelId="{BB0B6C68-4842-4552-9415-99551713C190}">
      <dgm:prSet phldrT="[Text]"/>
      <dgm:spPr/>
      <dgm:t>
        <a:bodyPr/>
        <a:lstStyle/>
        <a:p>
          <a:r>
            <a:rPr lang="de-DE" dirty="0"/>
            <a:t>Gewicht, Materialien</a:t>
          </a:r>
        </a:p>
      </dgm:t>
    </dgm:pt>
    <dgm:pt modelId="{35959F9E-90BC-46E2-8F0B-76F19E85F9FC}" type="parTrans" cxnId="{F8AB0F7D-5BE4-4F2E-84E0-7E0EABCEA123}">
      <dgm:prSet/>
      <dgm:spPr/>
      <dgm:t>
        <a:bodyPr/>
        <a:lstStyle/>
        <a:p>
          <a:endParaRPr lang="de-DE"/>
        </a:p>
      </dgm:t>
    </dgm:pt>
    <dgm:pt modelId="{AD008C6B-82BA-4CAE-9F8C-C1A9999C402B}" type="sibTrans" cxnId="{F8AB0F7D-5BE4-4F2E-84E0-7E0EABCEA123}">
      <dgm:prSet/>
      <dgm:spPr/>
      <dgm:t>
        <a:bodyPr/>
        <a:lstStyle/>
        <a:p>
          <a:endParaRPr lang="de-DE"/>
        </a:p>
      </dgm:t>
    </dgm:pt>
    <dgm:pt modelId="{63736F57-0FC2-43F4-8826-FFDCE691D7A6}">
      <dgm:prSet phldrT="[Text]"/>
      <dgm:spPr/>
      <dgm:t>
        <a:bodyPr/>
        <a:lstStyle/>
        <a:p>
          <a:r>
            <a:rPr lang="de-DE" dirty="0"/>
            <a:t>Mobilität</a:t>
          </a:r>
        </a:p>
      </dgm:t>
    </dgm:pt>
    <dgm:pt modelId="{73671D20-3DA2-4081-A9CE-E17C02E860C7}" type="parTrans" cxnId="{10DFD51D-C99C-4F1A-AE9E-5A2BF88E20E7}">
      <dgm:prSet/>
      <dgm:spPr/>
      <dgm:t>
        <a:bodyPr/>
        <a:lstStyle/>
        <a:p>
          <a:endParaRPr lang="de-DE"/>
        </a:p>
      </dgm:t>
    </dgm:pt>
    <dgm:pt modelId="{9A2FA966-DB12-4E65-9923-C1A2F39F349A}" type="sibTrans" cxnId="{10DFD51D-C99C-4F1A-AE9E-5A2BF88E20E7}">
      <dgm:prSet/>
      <dgm:spPr/>
      <dgm:t>
        <a:bodyPr/>
        <a:lstStyle/>
        <a:p>
          <a:endParaRPr lang="de-DE"/>
        </a:p>
      </dgm:t>
    </dgm:pt>
    <dgm:pt modelId="{7EDC0B2B-5B14-42F2-9555-28957747B1CB}">
      <dgm:prSet phldrT="[Text]"/>
      <dgm:spPr/>
      <dgm:t>
        <a:bodyPr/>
        <a:lstStyle/>
        <a:p>
          <a:endParaRPr lang="de-DE" dirty="0"/>
        </a:p>
      </dgm:t>
    </dgm:pt>
    <dgm:pt modelId="{84A2078B-5EC5-4386-9D4D-9E85F91E4649}" type="parTrans" cxnId="{6B040469-F931-4DF6-A07F-A7F957720F2C}">
      <dgm:prSet/>
      <dgm:spPr/>
      <dgm:t>
        <a:bodyPr/>
        <a:lstStyle/>
        <a:p>
          <a:endParaRPr lang="de-DE"/>
        </a:p>
      </dgm:t>
    </dgm:pt>
    <dgm:pt modelId="{C24871AF-2178-4256-BB60-A77D60FD6F84}" type="sibTrans" cxnId="{6B040469-F931-4DF6-A07F-A7F957720F2C}">
      <dgm:prSet/>
      <dgm:spPr/>
      <dgm:t>
        <a:bodyPr/>
        <a:lstStyle/>
        <a:p>
          <a:endParaRPr lang="de-DE"/>
        </a:p>
      </dgm:t>
    </dgm:pt>
    <dgm:pt modelId="{3A5BD39C-64E3-467A-8E9E-9DB348DF9485}">
      <dgm:prSet phldrT="[Text]"/>
      <dgm:spPr/>
      <dgm:t>
        <a:bodyPr/>
        <a:lstStyle/>
        <a:p>
          <a:r>
            <a:rPr lang="de-DE" dirty="0"/>
            <a:t>Geschwindigkeitsanpassung</a:t>
          </a:r>
        </a:p>
      </dgm:t>
    </dgm:pt>
    <dgm:pt modelId="{006CF3FF-D603-4AB9-A539-159191F799D7}" type="parTrans" cxnId="{974F6753-E8AB-4D95-A3F1-B294963DA09C}">
      <dgm:prSet/>
      <dgm:spPr/>
      <dgm:t>
        <a:bodyPr/>
        <a:lstStyle/>
        <a:p>
          <a:endParaRPr lang="de-DE"/>
        </a:p>
      </dgm:t>
    </dgm:pt>
    <dgm:pt modelId="{2522512F-DCDC-4084-BEBB-2D1317017376}" type="sibTrans" cxnId="{974F6753-E8AB-4D95-A3F1-B294963DA09C}">
      <dgm:prSet/>
      <dgm:spPr/>
      <dgm:t>
        <a:bodyPr/>
        <a:lstStyle/>
        <a:p>
          <a:endParaRPr lang="de-DE"/>
        </a:p>
      </dgm:t>
    </dgm:pt>
    <dgm:pt modelId="{03A56B0C-4685-4B34-AF33-42E34FD12D4D}">
      <dgm:prSet phldrT="[Text]"/>
      <dgm:spPr/>
      <dgm:t>
        <a:bodyPr/>
        <a:lstStyle/>
        <a:p>
          <a:r>
            <a:rPr lang="de-DE" dirty="0"/>
            <a:t>Wendigkeit</a:t>
          </a:r>
        </a:p>
      </dgm:t>
    </dgm:pt>
    <dgm:pt modelId="{463B203D-81F2-480A-9DAC-9DEC09E80609}" type="parTrans" cxnId="{15866D8A-6073-4321-881C-207C0404CE0B}">
      <dgm:prSet/>
      <dgm:spPr/>
      <dgm:t>
        <a:bodyPr/>
        <a:lstStyle/>
        <a:p>
          <a:endParaRPr lang="de-DE"/>
        </a:p>
      </dgm:t>
    </dgm:pt>
    <dgm:pt modelId="{C82C09B6-DE37-48BE-9D51-DADC04275596}" type="sibTrans" cxnId="{15866D8A-6073-4321-881C-207C0404CE0B}">
      <dgm:prSet/>
      <dgm:spPr/>
      <dgm:t>
        <a:bodyPr/>
        <a:lstStyle/>
        <a:p>
          <a:endParaRPr lang="de-DE"/>
        </a:p>
      </dgm:t>
    </dgm:pt>
    <dgm:pt modelId="{181D6C7D-EFF6-4B3E-B845-CA7AFC37E977}" type="pres">
      <dgm:prSet presAssocID="{F9E75761-8E8A-4D44-BA59-0DE9F3F447F5}" presName="Name0" presStyleCnt="0">
        <dgm:presLayoutVars>
          <dgm:dir/>
          <dgm:animLvl val="lvl"/>
          <dgm:resizeHandles val="exact"/>
        </dgm:presLayoutVars>
      </dgm:prSet>
      <dgm:spPr/>
      <dgm:t>
        <a:bodyPr/>
        <a:lstStyle/>
        <a:p>
          <a:endParaRPr lang="en-US"/>
        </a:p>
      </dgm:t>
    </dgm:pt>
    <dgm:pt modelId="{70DD979E-26CF-493D-B0BA-0D7D57F7C110}" type="pres">
      <dgm:prSet presAssocID="{07B7F524-B1E7-4683-8E9A-93582A70D87F}" presName="linNode" presStyleCnt="0"/>
      <dgm:spPr/>
    </dgm:pt>
    <dgm:pt modelId="{FF15E44B-DBD4-40C1-AD22-C11CD332C681}" type="pres">
      <dgm:prSet presAssocID="{07B7F524-B1E7-4683-8E9A-93582A70D87F}" presName="parentText" presStyleLbl="node1" presStyleIdx="0" presStyleCnt="3">
        <dgm:presLayoutVars>
          <dgm:chMax val="1"/>
          <dgm:bulletEnabled val="1"/>
        </dgm:presLayoutVars>
      </dgm:prSet>
      <dgm:spPr/>
      <dgm:t>
        <a:bodyPr/>
        <a:lstStyle/>
        <a:p>
          <a:endParaRPr lang="en-US"/>
        </a:p>
      </dgm:t>
    </dgm:pt>
    <dgm:pt modelId="{00B1671B-DAC1-4C61-9639-83AFABF64567}" type="pres">
      <dgm:prSet presAssocID="{07B7F524-B1E7-4683-8E9A-93582A70D87F}" presName="descendantText" presStyleLbl="alignAccFollowNode1" presStyleIdx="0" presStyleCnt="3">
        <dgm:presLayoutVars>
          <dgm:bulletEnabled val="1"/>
        </dgm:presLayoutVars>
      </dgm:prSet>
      <dgm:spPr/>
      <dgm:t>
        <a:bodyPr/>
        <a:lstStyle/>
        <a:p>
          <a:endParaRPr lang="en-US"/>
        </a:p>
      </dgm:t>
    </dgm:pt>
    <dgm:pt modelId="{34EFDA3D-A7A6-4946-879D-D0B7E225BC42}" type="pres">
      <dgm:prSet presAssocID="{6FC22E34-6263-49F9-8E95-9E00B95D0E72}" presName="sp" presStyleCnt="0"/>
      <dgm:spPr/>
    </dgm:pt>
    <dgm:pt modelId="{FD7C247B-8F27-42E0-ADDA-4F2C3F3C73C9}" type="pres">
      <dgm:prSet presAssocID="{0863F475-CBA0-4C63-AB6F-DE452887C355}" presName="linNode" presStyleCnt="0"/>
      <dgm:spPr/>
    </dgm:pt>
    <dgm:pt modelId="{681A3609-6EF0-4816-AF4B-5BE6175E7B97}" type="pres">
      <dgm:prSet presAssocID="{0863F475-CBA0-4C63-AB6F-DE452887C355}" presName="parentText" presStyleLbl="node1" presStyleIdx="1" presStyleCnt="3">
        <dgm:presLayoutVars>
          <dgm:chMax val="1"/>
          <dgm:bulletEnabled val="1"/>
        </dgm:presLayoutVars>
      </dgm:prSet>
      <dgm:spPr/>
      <dgm:t>
        <a:bodyPr/>
        <a:lstStyle/>
        <a:p>
          <a:endParaRPr lang="en-US"/>
        </a:p>
      </dgm:t>
    </dgm:pt>
    <dgm:pt modelId="{E9F4A83D-0BAC-475C-B6FF-9F180582261C}" type="pres">
      <dgm:prSet presAssocID="{0863F475-CBA0-4C63-AB6F-DE452887C355}" presName="descendantText" presStyleLbl="alignAccFollowNode1" presStyleIdx="1" presStyleCnt="3">
        <dgm:presLayoutVars>
          <dgm:bulletEnabled val="1"/>
        </dgm:presLayoutVars>
      </dgm:prSet>
      <dgm:spPr/>
      <dgm:t>
        <a:bodyPr/>
        <a:lstStyle/>
        <a:p>
          <a:endParaRPr lang="en-US"/>
        </a:p>
      </dgm:t>
    </dgm:pt>
    <dgm:pt modelId="{F7D61AE4-6319-4152-B21B-4298C2102961}" type="pres">
      <dgm:prSet presAssocID="{B5898508-D6CE-4C4E-A12F-EFF23DE573FF}" presName="sp" presStyleCnt="0"/>
      <dgm:spPr/>
    </dgm:pt>
    <dgm:pt modelId="{D74BB3F4-9E5E-4B24-BB89-371C57144F91}" type="pres">
      <dgm:prSet presAssocID="{83E0EA5B-58C0-4BC7-B009-7A99D1AA771D}" presName="linNode" presStyleCnt="0"/>
      <dgm:spPr/>
    </dgm:pt>
    <dgm:pt modelId="{1B07B3FC-4BF6-417F-A71F-5B3D97090055}" type="pres">
      <dgm:prSet presAssocID="{83E0EA5B-58C0-4BC7-B009-7A99D1AA771D}" presName="parentText" presStyleLbl="node1" presStyleIdx="2" presStyleCnt="3">
        <dgm:presLayoutVars>
          <dgm:chMax val="1"/>
          <dgm:bulletEnabled val="1"/>
        </dgm:presLayoutVars>
      </dgm:prSet>
      <dgm:spPr/>
      <dgm:t>
        <a:bodyPr/>
        <a:lstStyle/>
        <a:p>
          <a:endParaRPr lang="en-US"/>
        </a:p>
      </dgm:t>
    </dgm:pt>
    <dgm:pt modelId="{BB8E22CA-7788-4F5F-B430-6D3EB6685A4A}" type="pres">
      <dgm:prSet presAssocID="{83E0EA5B-58C0-4BC7-B009-7A99D1AA771D}" presName="descendantText" presStyleLbl="alignAccFollowNode1" presStyleIdx="2" presStyleCnt="3">
        <dgm:presLayoutVars>
          <dgm:bulletEnabled val="1"/>
        </dgm:presLayoutVars>
      </dgm:prSet>
      <dgm:spPr/>
      <dgm:t>
        <a:bodyPr/>
        <a:lstStyle/>
        <a:p>
          <a:endParaRPr lang="en-US"/>
        </a:p>
      </dgm:t>
    </dgm:pt>
  </dgm:ptLst>
  <dgm:cxnLst>
    <dgm:cxn modelId="{6EA60FCB-5259-4D7E-9474-9B404965AAFB}" srcId="{F9E75761-8E8A-4D44-BA59-0DE9F3F447F5}" destId="{07B7F524-B1E7-4683-8E9A-93582A70D87F}" srcOrd="0" destOrd="0" parTransId="{6615F7C9-4317-460C-A0FB-AE53D99E007B}" sibTransId="{6FC22E34-6263-49F9-8E95-9E00B95D0E72}"/>
    <dgm:cxn modelId="{72E2ADB7-A8C4-4C45-AA11-9DEB563694D7}" srcId="{0863F475-CBA0-4C63-AB6F-DE452887C355}" destId="{0693E106-C275-429A-B65B-87DE7E9A1983}" srcOrd="0" destOrd="0" parTransId="{3ABEC988-6CDF-4C9F-A333-07BF41885A40}" sibTransId="{B670ADAD-5D29-45ED-942B-4A317193EA22}"/>
    <dgm:cxn modelId="{5EA9E617-178C-46A0-A3FE-26FE33B7923E}" srcId="{0863F475-CBA0-4C63-AB6F-DE452887C355}" destId="{BF5590A6-F51A-4FC9-91AE-9664D024783E}" srcOrd="1" destOrd="0" parTransId="{CAF75E13-7687-4663-84C0-07A64680EE88}" sibTransId="{F0A6713D-13D8-4BE6-8AD9-1CADE8F57AE6}"/>
    <dgm:cxn modelId="{F94C0F2C-A4A4-9448-8FFE-BB6A53428BD7}" type="presOf" srcId="{63736F57-0FC2-43F4-8826-FFDCE691D7A6}" destId="{BB8E22CA-7788-4F5F-B430-6D3EB6685A4A}" srcOrd="0" destOrd="1" presId="urn:microsoft.com/office/officeart/2005/8/layout/vList5"/>
    <dgm:cxn modelId="{4B3C337A-B2E0-DB43-A03F-6508A423785D}" type="presOf" srcId="{F9E75761-8E8A-4D44-BA59-0DE9F3F447F5}" destId="{181D6C7D-EFF6-4B3E-B845-CA7AFC37E977}" srcOrd="0" destOrd="0" presId="urn:microsoft.com/office/officeart/2005/8/layout/vList5"/>
    <dgm:cxn modelId="{42B8E1F9-9043-624B-B910-66E6DB63B8C7}" type="presOf" srcId="{0863F475-CBA0-4C63-AB6F-DE452887C355}" destId="{681A3609-6EF0-4816-AF4B-5BE6175E7B97}" srcOrd="0" destOrd="0" presId="urn:microsoft.com/office/officeart/2005/8/layout/vList5"/>
    <dgm:cxn modelId="{1A946908-9026-9B40-A64E-B8D2CE5BFFEC}" type="presOf" srcId="{3A5BD39C-64E3-467A-8E9E-9DB348DF9485}" destId="{00B1671B-DAC1-4C61-9639-83AFABF64567}" srcOrd="0" destOrd="1" presId="urn:microsoft.com/office/officeart/2005/8/layout/vList5"/>
    <dgm:cxn modelId="{B404B06F-42F0-8946-8C41-161A10CD46B5}" type="presOf" srcId="{BF5590A6-F51A-4FC9-91AE-9664D024783E}" destId="{E9F4A83D-0BAC-475C-B6FF-9F180582261C}" srcOrd="0" destOrd="1" presId="urn:microsoft.com/office/officeart/2005/8/layout/vList5"/>
    <dgm:cxn modelId="{A01BD414-36F4-024D-A40A-EE3ACE3268FD}" type="presOf" srcId="{83E0EA5B-58C0-4BC7-B009-7A99D1AA771D}" destId="{1B07B3FC-4BF6-417F-A71F-5B3D97090055}" srcOrd="0" destOrd="0" presId="urn:microsoft.com/office/officeart/2005/8/layout/vList5"/>
    <dgm:cxn modelId="{974F6753-E8AB-4D95-A3F1-B294963DA09C}" srcId="{07B7F524-B1E7-4683-8E9A-93582A70D87F}" destId="{3A5BD39C-64E3-467A-8E9E-9DB348DF9485}" srcOrd="1" destOrd="0" parTransId="{006CF3FF-D603-4AB9-A539-159191F799D7}" sibTransId="{2522512F-DCDC-4084-BEBB-2D1317017376}"/>
    <dgm:cxn modelId="{DE993A89-BBF1-4555-A016-64AD4FA7B735}" srcId="{F9E75761-8E8A-4D44-BA59-0DE9F3F447F5}" destId="{83E0EA5B-58C0-4BC7-B009-7A99D1AA771D}" srcOrd="2" destOrd="0" parTransId="{AD96AE28-2DD3-4927-846D-153392A862A1}" sibTransId="{EDAB51B1-758A-4F49-9289-55DFFEEE87AE}"/>
    <dgm:cxn modelId="{10DFD51D-C99C-4F1A-AE9E-5A2BF88E20E7}" srcId="{83E0EA5B-58C0-4BC7-B009-7A99D1AA771D}" destId="{63736F57-0FC2-43F4-8826-FFDCE691D7A6}" srcOrd="1" destOrd="0" parTransId="{73671D20-3DA2-4081-A9CE-E17C02E860C7}" sibTransId="{9A2FA966-DB12-4E65-9923-C1A2F39F349A}"/>
    <dgm:cxn modelId="{624781DF-5FAA-0945-9F34-E286182A9678}" type="presOf" srcId="{7EDC0B2B-5B14-42F2-9555-28957747B1CB}" destId="{00B1671B-DAC1-4C61-9639-83AFABF64567}" srcOrd="0" destOrd="3" presId="urn:microsoft.com/office/officeart/2005/8/layout/vList5"/>
    <dgm:cxn modelId="{A3D66E31-C848-DE4E-ACEF-96BB6D661691}" type="presOf" srcId="{9727B076-F1F5-4AC0-A981-6F5EBAC3AF74}" destId="{00B1671B-DAC1-4C61-9639-83AFABF64567}" srcOrd="0" destOrd="0" presId="urn:microsoft.com/office/officeart/2005/8/layout/vList5"/>
    <dgm:cxn modelId="{14F67378-E8F2-8A47-8185-DCB7CD1A5839}" type="presOf" srcId="{BB0B6C68-4842-4552-9415-99551713C190}" destId="{BB8E22CA-7788-4F5F-B430-6D3EB6685A4A}" srcOrd="0" destOrd="0" presId="urn:microsoft.com/office/officeart/2005/8/layout/vList5"/>
    <dgm:cxn modelId="{CA7DE8E8-3DA6-D646-8EA1-A25AECFCA747}" type="presOf" srcId="{0693E106-C275-429A-B65B-87DE7E9A1983}" destId="{E9F4A83D-0BAC-475C-B6FF-9F180582261C}" srcOrd="0" destOrd="0" presId="urn:microsoft.com/office/officeart/2005/8/layout/vList5"/>
    <dgm:cxn modelId="{15866D8A-6073-4321-881C-207C0404CE0B}" srcId="{07B7F524-B1E7-4683-8E9A-93582A70D87F}" destId="{03A56B0C-4685-4B34-AF33-42E34FD12D4D}" srcOrd="2" destOrd="0" parTransId="{463B203D-81F2-480A-9DAC-9DEC09E80609}" sibTransId="{C82C09B6-DE37-48BE-9D51-DADC04275596}"/>
    <dgm:cxn modelId="{6B040469-F931-4DF6-A07F-A7F957720F2C}" srcId="{07B7F524-B1E7-4683-8E9A-93582A70D87F}" destId="{7EDC0B2B-5B14-42F2-9555-28957747B1CB}" srcOrd="3" destOrd="0" parTransId="{84A2078B-5EC5-4386-9D4D-9E85F91E4649}" sibTransId="{C24871AF-2178-4256-BB60-A77D60FD6F84}"/>
    <dgm:cxn modelId="{1B22CF61-9F0A-4194-AD6B-61346761218B}" srcId="{F9E75761-8E8A-4D44-BA59-0DE9F3F447F5}" destId="{0863F475-CBA0-4C63-AB6F-DE452887C355}" srcOrd="1" destOrd="0" parTransId="{E361F380-E297-4D2D-B065-A29B06767EDA}" sibTransId="{B5898508-D6CE-4C4E-A12F-EFF23DE573FF}"/>
    <dgm:cxn modelId="{76292C80-FBF9-0043-988B-1A52635318F4}" type="presOf" srcId="{03A56B0C-4685-4B34-AF33-42E34FD12D4D}" destId="{00B1671B-DAC1-4C61-9639-83AFABF64567}" srcOrd="0" destOrd="2" presId="urn:microsoft.com/office/officeart/2005/8/layout/vList5"/>
    <dgm:cxn modelId="{4414BA63-528B-B34C-BFC0-16C5C67D3DB8}" type="presOf" srcId="{07B7F524-B1E7-4683-8E9A-93582A70D87F}" destId="{FF15E44B-DBD4-40C1-AD22-C11CD332C681}" srcOrd="0" destOrd="0" presId="urn:microsoft.com/office/officeart/2005/8/layout/vList5"/>
    <dgm:cxn modelId="{467220A6-5300-4515-9E90-5310C27C450D}" srcId="{07B7F524-B1E7-4683-8E9A-93582A70D87F}" destId="{9727B076-F1F5-4AC0-A981-6F5EBAC3AF74}" srcOrd="0" destOrd="0" parTransId="{637484A2-250B-4769-9026-E42DBF7A9E9B}" sibTransId="{62B0520E-3F0D-40FB-AAD0-A2048ADB2A61}"/>
    <dgm:cxn modelId="{F8AB0F7D-5BE4-4F2E-84E0-7E0EABCEA123}" srcId="{83E0EA5B-58C0-4BC7-B009-7A99D1AA771D}" destId="{BB0B6C68-4842-4552-9415-99551713C190}" srcOrd="0" destOrd="0" parTransId="{35959F9E-90BC-46E2-8F0B-76F19E85F9FC}" sibTransId="{AD008C6B-82BA-4CAE-9F8C-C1A9999C402B}"/>
    <dgm:cxn modelId="{EEC5FE8E-9913-DD4E-A46E-B075FA34FACF}" type="presParOf" srcId="{181D6C7D-EFF6-4B3E-B845-CA7AFC37E977}" destId="{70DD979E-26CF-493D-B0BA-0D7D57F7C110}" srcOrd="0" destOrd="0" presId="urn:microsoft.com/office/officeart/2005/8/layout/vList5"/>
    <dgm:cxn modelId="{CBCB92BB-9ED9-AC4B-9A41-8BA7F2D1D4FA}" type="presParOf" srcId="{70DD979E-26CF-493D-B0BA-0D7D57F7C110}" destId="{FF15E44B-DBD4-40C1-AD22-C11CD332C681}" srcOrd="0" destOrd="0" presId="urn:microsoft.com/office/officeart/2005/8/layout/vList5"/>
    <dgm:cxn modelId="{6C7B600D-E25D-EE42-A9C3-8089AE8D7CCA}" type="presParOf" srcId="{70DD979E-26CF-493D-B0BA-0D7D57F7C110}" destId="{00B1671B-DAC1-4C61-9639-83AFABF64567}" srcOrd="1" destOrd="0" presId="urn:microsoft.com/office/officeart/2005/8/layout/vList5"/>
    <dgm:cxn modelId="{1C06B321-E244-8F42-9B61-2366F22B0583}" type="presParOf" srcId="{181D6C7D-EFF6-4B3E-B845-CA7AFC37E977}" destId="{34EFDA3D-A7A6-4946-879D-D0B7E225BC42}" srcOrd="1" destOrd="0" presId="urn:microsoft.com/office/officeart/2005/8/layout/vList5"/>
    <dgm:cxn modelId="{71B41910-3EB4-6F47-B940-4B11450D62DB}" type="presParOf" srcId="{181D6C7D-EFF6-4B3E-B845-CA7AFC37E977}" destId="{FD7C247B-8F27-42E0-ADDA-4F2C3F3C73C9}" srcOrd="2" destOrd="0" presId="urn:microsoft.com/office/officeart/2005/8/layout/vList5"/>
    <dgm:cxn modelId="{980F2E0B-82ED-914E-BF70-5518351818BB}" type="presParOf" srcId="{FD7C247B-8F27-42E0-ADDA-4F2C3F3C73C9}" destId="{681A3609-6EF0-4816-AF4B-5BE6175E7B97}" srcOrd="0" destOrd="0" presId="urn:microsoft.com/office/officeart/2005/8/layout/vList5"/>
    <dgm:cxn modelId="{E2E10F2B-4B16-4E44-881D-E6B61D4C1DFC}" type="presParOf" srcId="{FD7C247B-8F27-42E0-ADDA-4F2C3F3C73C9}" destId="{E9F4A83D-0BAC-475C-B6FF-9F180582261C}" srcOrd="1" destOrd="0" presId="urn:microsoft.com/office/officeart/2005/8/layout/vList5"/>
    <dgm:cxn modelId="{BDB024D2-564F-ED4D-B843-B39CF5E4E535}" type="presParOf" srcId="{181D6C7D-EFF6-4B3E-B845-CA7AFC37E977}" destId="{F7D61AE4-6319-4152-B21B-4298C2102961}" srcOrd="3" destOrd="0" presId="urn:microsoft.com/office/officeart/2005/8/layout/vList5"/>
    <dgm:cxn modelId="{46A1AC3D-F700-BF4A-AA53-F2241DAA1FE0}" type="presParOf" srcId="{181D6C7D-EFF6-4B3E-B845-CA7AFC37E977}" destId="{D74BB3F4-9E5E-4B24-BB89-371C57144F91}" srcOrd="4" destOrd="0" presId="urn:microsoft.com/office/officeart/2005/8/layout/vList5"/>
    <dgm:cxn modelId="{0039FA6D-0341-BD4E-AA67-6F63CACE24B9}" type="presParOf" srcId="{D74BB3F4-9E5E-4B24-BB89-371C57144F91}" destId="{1B07B3FC-4BF6-417F-A71F-5B3D97090055}" srcOrd="0" destOrd="0" presId="urn:microsoft.com/office/officeart/2005/8/layout/vList5"/>
    <dgm:cxn modelId="{853E3425-A03B-C543-834B-629637C7E774}" type="presParOf" srcId="{D74BB3F4-9E5E-4B24-BB89-371C57144F91}" destId="{BB8E22CA-7788-4F5F-B430-6D3EB6685A4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D94E91D6-9268-4E15-A03E-A54D934D8961}">
      <dgm:prSet phldrT="[Text]"/>
      <dgm:spPr/>
      <dgm:t>
        <a:bodyPr/>
        <a:lstStyle/>
        <a:p>
          <a:r>
            <a:rPr lang="de-DE" dirty="0"/>
            <a:t>Akku</a:t>
          </a:r>
        </a:p>
      </dgm:t>
    </dgm:pt>
    <dgm:pt modelId="{2BD81B53-F614-416F-BA15-467607BB7192}" type="parTrans" cxnId="{DD075E7B-0834-4178-958E-88A67320972D}">
      <dgm:prSet/>
      <dgm:spPr/>
      <dgm:t>
        <a:bodyPr/>
        <a:lstStyle/>
        <a:p>
          <a:endParaRPr lang="de-DE"/>
        </a:p>
      </dgm:t>
    </dgm:pt>
    <dgm:pt modelId="{9215794F-E30F-422E-A77F-ACCF537CAF87}" type="sibTrans" cxnId="{DD075E7B-0834-4178-958E-88A67320972D}">
      <dgm:prSet/>
      <dgm:spPr/>
      <dgm:t>
        <a:bodyPr/>
        <a:lstStyle/>
        <a:p>
          <a:endParaRPr lang="de-DE"/>
        </a:p>
      </dgm:t>
    </dgm:pt>
    <dgm:pt modelId="{5AD5A7CF-B411-40F6-B51B-6CE04C3F269B}">
      <dgm:prSet phldrT="[Text]"/>
      <dgm:spPr/>
      <dgm:t>
        <a:bodyPr/>
        <a:lstStyle/>
        <a:p>
          <a:r>
            <a:rPr lang="de-DE" b="0" i="0" u="none" dirty="0"/>
            <a:t>Nickel-Metallhydrid</a:t>
          </a:r>
          <a:endParaRPr lang="de-DE" dirty="0"/>
        </a:p>
      </dgm:t>
    </dgm:pt>
    <dgm:pt modelId="{22D489B1-7056-4FF4-B729-C224C1B328ED}" type="parTrans" cxnId="{E5E60394-5408-446E-BC72-8C63A269AD3F}">
      <dgm:prSet/>
      <dgm:spPr/>
      <dgm:t>
        <a:bodyPr/>
        <a:lstStyle/>
        <a:p>
          <a:endParaRPr lang="de-DE"/>
        </a:p>
      </dgm:t>
    </dgm:pt>
    <dgm:pt modelId="{946560BA-BBB3-49A1-BA33-B3A2C4D00BE5}" type="sibTrans" cxnId="{E5E60394-5408-446E-BC72-8C63A269AD3F}">
      <dgm:prSet/>
      <dgm:spPr/>
      <dgm:t>
        <a:bodyPr/>
        <a:lstStyle/>
        <a:p>
          <a:endParaRPr lang="de-DE"/>
        </a:p>
      </dgm:t>
    </dgm:pt>
    <dgm:pt modelId="{F67153FC-3414-4171-B138-27B66DC97AB5}">
      <dgm:prSet phldrT="[Text]"/>
      <dgm:spPr/>
      <dgm:t>
        <a:bodyPr/>
        <a:lstStyle/>
        <a:p>
          <a:r>
            <a:rPr lang="de-DE" dirty="0"/>
            <a:t>Ladezustand</a:t>
          </a:r>
          <a:r>
            <a:rPr lang="de-DE" baseline="0" dirty="0"/>
            <a:t> wird überwacht</a:t>
          </a:r>
          <a:endParaRPr lang="de-DE" dirty="0"/>
        </a:p>
      </dgm:t>
    </dgm:pt>
    <dgm:pt modelId="{2231A1F3-1F47-40C5-8C09-52CFFC18F684}" type="parTrans" cxnId="{DC4F391C-2A2C-4140-859D-C45F7B206B1D}">
      <dgm:prSet/>
      <dgm:spPr/>
      <dgm:t>
        <a:bodyPr/>
        <a:lstStyle/>
        <a:p>
          <a:endParaRPr lang="de-DE"/>
        </a:p>
      </dgm:t>
    </dgm:pt>
    <dgm:pt modelId="{1A9E35A9-5E06-4EA0-85C0-2647E37D90F6}" type="sibTrans" cxnId="{DC4F391C-2A2C-4140-859D-C45F7B206B1D}">
      <dgm:prSet/>
      <dgm:spPr/>
      <dgm:t>
        <a:bodyPr/>
        <a:lstStyle/>
        <a:p>
          <a:endParaRPr lang="de-DE"/>
        </a:p>
      </dgm:t>
    </dgm:pt>
    <dgm:pt modelId="{F2716151-8C5C-46E6-B852-927BB05E9DDC}">
      <dgm:prSet phldrT="[Text]"/>
      <dgm:spPr/>
      <dgm:t>
        <a:bodyPr/>
        <a:lstStyle/>
        <a:p>
          <a:r>
            <a:rPr lang="de-DE" dirty="0"/>
            <a:t>RTOS</a:t>
          </a:r>
        </a:p>
      </dgm:t>
    </dgm:pt>
    <dgm:pt modelId="{67BD83DB-D7B5-4414-AB66-D5EC294414A1}" type="parTrans" cxnId="{8577DDAB-9A4E-43A2-8F67-BCC3FED3FCD5}">
      <dgm:prSet/>
      <dgm:spPr/>
      <dgm:t>
        <a:bodyPr/>
        <a:lstStyle/>
        <a:p>
          <a:endParaRPr lang="de-DE"/>
        </a:p>
      </dgm:t>
    </dgm:pt>
    <dgm:pt modelId="{4D3BFFC0-DC03-4256-8590-5B209123EE66}" type="sibTrans" cxnId="{8577DDAB-9A4E-43A2-8F67-BCC3FED3FCD5}">
      <dgm:prSet/>
      <dgm:spPr/>
      <dgm:t>
        <a:bodyPr/>
        <a:lstStyle/>
        <a:p>
          <a:endParaRPr lang="de-DE"/>
        </a:p>
      </dgm:t>
    </dgm:pt>
    <dgm:pt modelId="{F2F04336-F611-4AA8-ABAE-2F2E0F631CD0}">
      <dgm:prSet phldrT="[Text]"/>
      <dgm:spPr/>
      <dgm:t>
        <a:bodyPr/>
        <a:lstStyle/>
        <a:p>
          <a:r>
            <a:rPr lang="de-DE" dirty="0"/>
            <a:t>Einhaltung von Zeitbedingungen</a:t>
          </a:r>
        </a:p>
      </dgm:t>
    </dgm:pt>
    <dgm:pt modelId="{F5A5F568-84C8-421E-A7F8-EF4FD367E17A}" type="parTrans" cxnId="{C5DC3C69-8FE3-4F9A-A63F-1D9D61168D03}">
      <dgm:prSet/>
      <dgm:spPr/>
      <dgm:t>
        <a:bodyPr/>
        <a:lstStyle/>
        <a:p>
          <a:endParaRPr lang="de-DE"/>
        </a:p>
      </dgm:t>
    </dgm:pt>
    <dgm:pt modelId="{D7ADCAAA-5B22-4DCF-AC8C-DD37E976C11A}" type="sibTrans" cxnId="{C5DC3C69-8FE3-4F9A-A63F-1D9D61168D03}">
      <dgm:prSet/>
      <dgm:spPr/>
      <dgm:t>
        <a:bodyPr/>
        <a:lstStyle/>
        <a:p>
          <a:endParaRPr lang="de-DE"/>
        </a:p>
      </dgm:t>
    </dgm:pt>
    <dgm:pt modelId="{61510AD7-9E35-43DA-9CB6-90861EDA8157}">
      <dgm:prSet phldrT="[Text]"/>
      <dgm:spPr/>
      <dgm:t>
        <a:bodyPr/>
        <a:lstStyle/>
        <a:p>
          <a:r>
            <a:rPr lang="de-DE" dirty="0"/>
            <a:t>Vorhersagbarkeit des Systemverhaltens</a:t>
          </a:r>
        </a:p>
      </dgm:t>
    </dgm:pt>
    <dgm:pt modelId="{2FF78976-6784-4673-BD5A-1EB49F2DFCE3}" type="parTrans" cxnId="{3FFD98AA-C4F7-4DA7-B1BA-3C37F97554A0}">
      <dgm:prSet/>
      <dgm:spPr/>
      <dgm:t>
        <a:bodyPr/>
        <a:lstStyle/>
        <a:p>
          <a:endParaRPr lang="de-DE"/>
        </a:p>
      </dgm:t>
    </dgm:pt>
    <dgm:pt modelId="{CE4C884D-E08F-4C7E-AD38-19057C9D4C1A}" type="sibTrans" cxnId="{3FFD98AA-C4F7-4DA7-B1BA-3C37F97554A0}">
      <dgm:prSet/>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en-US"/>
        </a:p>
      </dgm:t>
    </dgm:pt>
    <dgm:pt modelId="{1BEF9E55-CBEA-47B0-A5BD-EF3BECF9F281}" type="pres">
      <dgm:prSet presAssocID="{D94E91D6-9268-4E15-A03E-A54D934D8961}" presName="compNode" presStyleCnt="0"/>
      <dgm:spPr/>
    </dgm:pt>
    <dgm:pt modelId="{9660C95B-8830-421A-82F9-7F107215CE6F}" type="pres">
      <dgm:prSet presAssocID="{D94E91D6-9268-4E15-A03E-A54D934D8961}" presName="aNode" presStyleLbl="bgShp" presStyleIdx="0" presStyleCnt="2"/>
      <dgm:spPr/>
      <dgm:t>
        <a:bodyPr/>
        <a:lstStyle/>
        <a:p>
          <a:endParaRPr lang="en-US"/>
        </a:p>
      </dgm:t>
    </dgm:pt>
    <dgm:pt modelId="{F5F5C086-9CA7-4BF1-A04B-0E82F8B0D3F0}" type="pres">
      <dgm:prSet presAssocID="{D94E91D6-9268-4E15-A03E-A54D934D8961}" presName="textNode" presStyleLbl="bgShp" presStyleIdx="0" presStyleCnt="2"/>
      <dgm:spPr/>
      <dgm:t>
        <a:bodyPr/>
        <a:lstStyle/>
        <a:p>
          <a:endParaRPr lang="en-US"/>
        </a:p>
      </dgm:t>
    </dgm:pt>
    <dgm:pt modelId="{2E9EFDF7-3F9F-4D4E-AAD1-54C05AEA3F04}" type="pres">
      <dgm:prSet presAssocID="{D94E91D6-9268-4E15-A03E-A54D934D8961}" presName="compChildNode" presStyleCnt="0"/>
      <dgm:spPr/>
    </dgm:pt>
    <dgm:pt modelId="{B698B561-F8C2-4AF0-B72B-5A9D971019E8}" type="pres">
      <dgm:prSet presAssocID="{D94E91D6-9268-4E15-A03E-A54D934D8961}" presName="theInnerList" presStyleCnt="0"/>
      <dgm:spPr/>
    </dgm:pt>
    <dgm:pt modelId="{A0611EDE-FD2B-4789-83D9-ACABCBF4A1F3}" type="pres">
      <dgm:prSet presAssocID="{5AD5A7CF-B411-40F6-B51B-6CE04C3F269B}" presName="childNode" presStyleLbl="node1" presStyleIdx="0" presStyleCnt="4">
        <dgm:presLayoutVars>
          <dgm:bulletEnabled val="1"/>
        </dgm:presLayoutVars>
      </dgm:prSet>
      <dgm:spPr/>
      <dgm:t>
        <a:bodyPr/>
        <a:lstStyle/>
        <a:p>
          <a:endParaRPr lang="en-US"/>
        </a:p>
      </dgm:t>
    </dgm:pt>
    <dgm:pt modelId="{3E1BADB2-305F-41A6-9170-BD94A7C14CBA}" type="pres">
      <dgm:prSet presAssocID="{5AD5A7CF-B411-40F6-B51B-6CE04C3F269B}" presName="aSpace2" presStyleCnt="0"/>
      <dgm:spPr/>
    </dgm:pt>
    <dgm:pt modelId="{3FDD5661-091B-4425-B408-E852D49A74D7}" type="pres">
      <dgm:prSet presAssocID="{F67153FC-3414-4171-B138-27B66DC97AB5}" presName="childNode" presStyleLbl="node1" presStyleIdx="1" presStyleCnt="4">
        <dgm:presLayoutVars>
          <dgm:bulletEnabled val="1"/>
        </dgm:presLayoutVars>
      </dgm:prSet>
      <dgm:spPr/>
      <dgm:t>
        <a:bodyPr/>
        <a:lstStyle/>
        <a:p>
          <a:endParaRPr lang="en-US"/>
        </a:p>
      </dgm:t>
    </dgm:pt>
    <dgm:pt modelId="{5B018876-FA15-4D6C-BD12-9FEB0D1D9AC4}" type="pres">
      <dgm:prSet presAssocID="{D94E91D6-9268-4E15-A03E-A54D934D8961}" presName="aSpace" presStyleCnt="0"/>
      <dgm:spPr/>
    </dgm:pt>
    <dgm:pt modelId="{5964C0F7-905F-40A0-BD51-358049D489F3}" type="pres">
      <dgm:prSet presAssocID="{F2716151-8C5C-46E6-B852-927BB05E9DDC}" presName="compNode" presStyleCnt="0"/>
      <dgm:spPr/>
    </dgm:pt>
    <dgm:pt modelId="{E76F1E3B-E449-45F3-9E50-C1765423D167}" type="pres">
      <dgm:prSet presAssocID="{F2716151-8C5C-46E6-B852-927BB05E9DDC}" presName="aNode" presStyleLbl="bgShp" presStyleIdx="1" presStyleCnt="2"/>
      <dgm:spPr/>
      <dgm:t>
        <a:bodyPr/>
        <a:lstStyle/>
        <a:p>
          <a:endParaRPr lang="en-US"/>
        </a:p>
      </dgm:t>
    </dgm:pt>
    <dgm:pt modelId="{40AAE297-5608-433D-8CB4-E56676E4BDCA}" type="pres">
      <dgm:prSet presAssocID="{F2716151-8C5C-46E6-B852-927BB05E9DDC}" presName="textNode" presStyleLbl="bgShp" presStyleIdx="1" presStyleCnt="2"/>
      <dgm:spPr/>
      <dgm:t>
        <a:bodyPr/>
        <a:lstStyle/>
        <a:p>
          <a:endParaRPr lang="en-US"/>
        </a:p>
      </dgm:t>
    </dgm:pt>
    <dgm:pt modelId="{C405888E-71F3-41E4-B6BE-34A01BC88B85}" type="pres">
      <dgm:prSet presAssocID="{F2716151-8C5C-46E6-B852-927BB05E9DDC}" presName="compChildNode" presStyleCnt="0"/>
      <dgm:spPr/>
    </dgm:pt>
    <dgm:pt modelId="{343FA9D8-CAFC-408B-B764-0CAE3FC8887D}" type="pres">
      <dgm:prSet presAssocID="{F2716151-8C5C-46E6-B852-927BB05E9DDC}" presName="theInnerList" presStyleCnt="0"/>
      <dgm:spPr/>
    </dgm:pt>
    <dgm:pt modelId="{359AFD9B-FE1A-4786-9D1E-8101FAACA517}" type="pres">
      <dgm:prSet presAssocID="{F2F04336-F611-4AA8-ABAE-2F2E0F631CD0}" presName="childNode" presStyleLbl="node1" presStyleIdx="2" presStyleCnt="4">
        <dgm:presLayoutVars>
          <dgm:bulletEnabled val="1"/>
        </dgm:presLayoutVars>
      </dgm:prSet>
      <dgm:spPr/>
      <dgm:t>
        <a:bodyPr/>
        <a:lstStyle/>
        <a:p>
          <a:endParaRPr lang="en-US"/>
        </a:p>
      </dgm:t>
    </dgm:pt>
    <dgm:pt modelId="{6510C834-E2F2-466B-8003-09AFB8754A13}" type="pres">
      <dgm:prSet presAssocID="{F2F04336-F611-4AA8-ABAE-2F2E0F631CD0}" presName="aSpace2" presStyleCnt="0"/>
      <dgm:spPr/>
    </dgm:pt>
    <dgm:pt modelId="{2355FF91-EA99-449B-BCAF-9A8D723A7E57}" type="pres">
      <dgm:prSet presAssocID="{61510AD7-9E35-43DA-9CB6-90861EDA8157}" presName="childNode" presStyleLbl="node1" presStyleIdx="3" presStyleCnt="4">
        <dgm:presLayoutVars>
          <dgm:bulletEnabled val="1"/>
        </dgm:presLayoutVars>
      </dgm:prSet>
      <dgm:spPr/>
      <dgm:t>
        <a:bodyPr/>
        <a:lstStyle/>
        <a:p>
          <a:endParaRPr lang="en-US"/>
        </a:p>
      </dgm:t>
    </dgm:pt>
  </dgm:ptLst>
  <dgm:cxnLst>
    <dgm:cxn modelId="{DBC32360-6651-5841-8CB9-92F2FB8453D5}" type="presOf" srcId="{D94E91D6-9268-4E15-A03E-A54D934D8961}" destId="{F5F5C086-9CA7-4BF1-A04B-0E82F8B0D3F0}" srcOrd="1" destOrd="0" presId="urn:microsoft.com/office/officeart/2005/8/layout/lProcess2"/>
    <dgm:cxn modelId="{8577DDAB-9A4E-43A2-8F67-BCC3FED3FCD5}" srcId="{929F1A73-86D9-4111-B871-0E3E0D154CAF}" destId="{F2716151-8C5C-46E6-B852-927BB05E9DDC}" srcOrd="1" destOrd="0" parTransId="{67BD83DB-D7B5-4414-AB66-D5EC294414A1}" sibTransId="{4D3BFFC0-DC03-4256-8590-5B209123EE66}"/>
    <dgm:cxn modelId="{DD075E7B-0834-4178-958E-88A67320972D}" srcId="{929F1A73-86D9-4111-B871-0E3E0D154CAF}" destId="{D94E91D6-9268-4E15-A03E-A54D934D8961}" srcOrd="0" destOrd="0" parTransId="{2BD81B53-F614-416F-BA15-467607BB7192}" sibTransId="{9215794F-E30F-422E-A77F-ACCF537CAF87}"/>
    <dgm:cxn modelId="{E5E60394-5408-446E-BC72-8C63A269AD3F}" srcId="{D94E91D6-9268-4E15-A03E-A54D934D8961}" destId="{5AD5A7CF-B411-40F6-B51B-6CE04C3F269B}" srcOrd="0" destOrd="0" parTransId="{22D489B1-7056-4FF4-B729-C224C1B328ED}" sibTransId="{946560BA-BBB3-49A1-BA33-B3A2C4D00BE5}"/>
    <dgm:cxn modelId="{71194E94-44B8-D14B-9A39-BFBB182F740F}" type="presOf" srcId="{F2F04336-F611-4AA8-ABAE-2F2E0F631CD0}" destId="{359AFD9B-FE1A-4786-9D1E-8101FAACA517}" srcOrd="0" destOrd="0" presId="urn:microsoft.com/office/officeart/2005/8/layout/lProcess2"/>
    <dgm:cxn modelId="{DC4F391C-2A2C-4140-859D-C45F7B206B1D}" srcId="{D94E91D6-9268-4E15-A03E-A54D934D8961}" destId="{F67153FC-3414-4171-B138-27B66DC97AB5}" srcOrd="1" destOrd="0" parTransId="{2231A1F3-1F47-40C5-8C09-52CFFC18F684}" sibTransId="{1A9E35A9-5E06-4EA0-85C0-2647E37D90F6}"/>
    <dgm:cxn modelId="{AF24444D-695F-6F44-8D84-C459D10585F0}" type="presOf" srcId="{F2716151-8C5C-46E6-B852-927BB05E9DDC}" destId="{E76F1E3B-E449-45F3-9E50-C1765423D167}" srcOrd="0" destOrd="0" presId="urn:microsoft.com/office/officeart/2005/8/layout/lProcess2"/>
    <dgm:cxn modelId="{C5DC3C69-8FE3-4F9A-A63F-1D9D61168D03}" srcId="{F2716151-8C5C-46E6-B852-927BB05E9DDC}" destId="{F2F04336-F611-4AA8-ABAE-2F2E0F631CD0}" srcOrd="0" destOrd="0" parTransId="{F5A5F568-84C8-421E-A7F8-EF4FD367E17A}" sibTransId="{D7ADCAAA-5B22-4DCF-AC8C-DD37E976C11A}"/>
    <dgm:cxn modelId="{0CCAAE30-DFD7-214D-ACBF-1D34696E2698}" type="presOf" srcId="{F2716151-8C5C-46E6-B852-927BB05E9DDC}" destId="{40AAE297-5608-433D-8CB4-E56676E4BDCA}" srcOrd="1" destOrd="0" presId="urn:microsoft.com/office/officeart/2005/8/layout/lProcess2"/>
    <dgm:cxn modelId="{54D2B256-24D2-2B42-B2B6-39A4E4A194E3}" type="presOf" srcId="{5AD5A7CF-B411-40F6-B51B-6CE04C3F269B}" destId="{A0611EDE-FD2B-4789-83D9-ACABCBF4A1F3}" srcOrd="0" destOrd="0" presId="urn:microsoft.com/office/officeart/2005/8/layout/lProcess2"/>
    <dgm:cxn modelId="{CD20BE9C-D335-AF45-8A2B-262237A1D5E0}" type="presOf" srcId="{F67153FC-3414-4171-B138-27B66DC97AB5}" destId="{3FDD5661-091B-4425-B408-E852D49A74D7}" srcOrd="0" destOrd="0" presId="urn:microsoft.com/office/officeart/2005/8/layout/lProcess2"/>
    <dgm:cxn modelId="{3FFD98AA-C4F7-4DA7-B1BA-3C37F97554A0}" srcId="{F2716151-8C5C-46E6-B852-927BB05E9DDC}" destId="{61510AD7-9E35-43DA-9CB6-90861EDA8157}" srcOrd="1" destOrd="0" parTransId="{2FF78976-6784-4673-BD5A-1EB49F2DFCE3}" sibTransId="{CE4C884D-E08F-4C7E-AD38-19057C9D4C1A}"/>
    <dgm:cxn modelId="{5F47DF34-04A5-BC49-A3F8-3F28FAD4401C}" type="presOf" srcId="{D94E91D6-9268-4E15-A03E-A54D934D8961}" destId="{9660C95B-8830-421A-82F9-7F107215CE6F}" srcOrd="0" destOrd="0" presId="urn:microsoft.com/office/officeart/2005/8/layout/lProcess2"/>
    <dgm:cxn modelId="{2D35E82C-99B0-8F43-80CE-104C43AE99E4}" type="presOf" srcId="{929F1A73-86D9-4111-B871-0E3E0D154CAF}" destId="{5CA9FB10-F74C-4850-91C3-933CA035D58D}" srcOrd="0" destOrd="0" presId="urn:microsoft.com/office/officeart/2005/8/layout/lProcess2"/>
    <dgm:cxn modelId="{BC93AD5C-0283-6A43-ADB3-F50B07C0DFF9}" type="presOf" srcId="{61510AD7-9E35-43DA-9CB6-90861EDA8157}" destId="{2355FF91-EA99-449B-BCAF-9A8D723A7E57}" srcOrd="0" destOrd="0" presId="urn:microsoft.com/office/officeart/2005/8/layout/lProcess2"/>
    <dgm:cxn modelId="{CC657006-E9F1-3A40-8A32-122E661C0232}" type="presParOf" srcId="{5CA9FB10-F74C-4850-91C3-933CA035D58D}" destId="{1BEF9E55-CBEA-47B0-A5BD-EF3BECF9F281}" srcOrd="0" destOrd="0" presId="urn:microsoft.com/office/officeart/2005/8/layout/lProcess2"/>
    <dgm:cxn modelId="{18D2AA09-A548-3048-990D-0FA7562F36EE}" type="presParOf" srcId="{1BEF9E55-CBEA-47B0-A5BD-EF3BECF9F281}" destId="{9660C95B-8830-421A-82F9-7F107215CE6F}" srcOrd="0" destOrd="0" presId="urn:microsoft.com/office/officeart/2005/8/layout/lProcess2"/>
    <dgm:cxn modelId="{DDCD7DF3-559C-6D4C-B06F-4429FBAE5CC4}" type="presParOf" srcId="{1BEF9E55-CBEA-47B0-A5BD-EF3BECF9F281}" destId="{F5F5C086-9CA7-4BF1-A04B-0E82F8B0D3F0}" srcOrd="1" destOrd="0" presId="urn:microsoft.com/office/officeart/2005/8/layout/lProcess2"/>
    <dgm:cxn modelId="{F2087607-41EF-3643-9B98-3FCA2264F9D4}" type="presParOf" srcId="{1BEF9E55-CBEA-47B0-A5BD-EF3BECF9F281}" destId="{2E9EFDF7-3F9F-4D4E-AAD1-54C05AEA3F04}" srcOrd="2" destOrd="0" presId="urn:microsoft.com/office/officeart/2005/8/layout/lProcess2"/>
    <dgm:cxn modelId="{B05B6858-26CE-4443-BA5A-E44F5BA5B057}" type="presParOf" srcId="{2E9EFDF7-3F9F-4D4E-AAD1-54C05AEA3F04}" destId="{B698B561-F8C2-4AF0-B72B-5A9D971019E8}" srcOrd="0" destOrd="0" presId="urn:microsoft.com/office/officeart/2005/8/layout/lProcess2"/>
    <dgm:cxn modelId="{F92995CD-02B4-854C-9B0D-2703DF990226}" type="presParOf" srcId="{B698B561-F8C2-4AF0-B72B-5A9D971019E8}" destId="{A0611EDE-FD2B-4789-83D9-ACABCBF4A1F3}" srcOrd="0" destOrd="0" presId="urn:microsoft.com/office/officeart/2005/8/layout/lProcess2"/>
    <dgm:cxn modelId="{6CEDDD57-C1B7-1F40-A100-C42559FFBF29}" type="presParOf" srcId="{B698B561-F8C2-4AF0-B72B-5A9D971019E8}" destId="{3E1BADB2-305F-41A6-9170-BD94A7C14CBA}" srcOrd="1" destOrd="0" presId="urn:microsoft.com/office/officeart/2005/8/layout/lProcess2"/>
    <dgm:cxn modelId="{5176DE32-6443-574D-92B4-7B28E555725B}" type="presParOf" srcId="{B698B561-F8C2-4AF0-B72B-5A9D971019E8}" destId="{3FDD5661-091B-4425-B408-E852D49A74D7}" srcOrd="2" destOrd="0" presId="urn:microsoft.com/office/officeart/2005/8/layout/lProcess2"/>
    <dgm:cxn modelId="{5BB4E371-68D0-3C4F-B9E6-73145D2A4004}" type="presParOf" srcId="{5CA9FB10-F74C-4850-91C3-933CA035D58D}" destId="{5B018876-FA15-4D6C-BD12-9FEB0D1D9AC4}" srcOrd="1" destOrd="0" presId="urn:microsoft.com/office/officeart/2005/8/layout/lProcess2"/>
    <dgm:cxn modelId="{7A21F6AA-D58B-9B4D-B808-E2F84BEA6158}" type="presParOf" srcId="{5CA9FB10-F74C-4850-91C3-933CA035D58D}" destId="{5964C0F7-905F-40A0-BD51-358049D489F3}" srcOrd="2" destOrd="0" presId="urn:microsoft.com/office/officeart/2005/8/layout/lProcess2"/>
    <dgm:cxn modelId="{29D05A1E-EBB8-6A47-952C-6790596F5C99}" type="presParOf" srcId="{5964C0F7-905F-40A0-BD51-358049D489F3}" destId="{E76F1E3B-E449-45F3-9E50-C1765423D167}" srcOrd="0" destOrd="0" presId="urn:microsoft.com/office/officeart/2005/8/layout/lProcess2"/>
    <dgm:cxn modelId="{20D6AC9F-8FBA-184C-B0D4-296845841A18}" type="presParOf" srcId="{5964C0F7-905F-40A0-BD51-358049D489F3}" destId="{40AAE297-5608-433D-8CB4-E56676E4BDCA}" srcOrd="1" destOrd="0" presId="urn:microsoft.com/office/officeart/2005/8/layout/lProcess2"/>
    <dgm:cxn modelId="{E64EED78-24B2-924C-9B2D-1ED14DBB9972}" type="presParOf" srcId="{5964C0F7-905F-40A0-BD51-358049D489F3}" destId="{C405888E-71F3-41E4-B6BE-34A01BC88B85}" srcOrd="2" destOrd="0" presId="urn:microsoft.com/office/officeart/2005/8/layout/lProcess2"/>
    <dgm:cxn modelId="{A632F23B-B4ED-4E4C-B10C-A3A4C33CC919}" type="presParOf" srcId="{C405888E-71F3-41E4-B6BE-34A01BC88B85}" destId="{343FA9D8-CAFC-408B-B764-0CAE3FC8887D}" srcOrd="0" destOrd="0" presId="urn:microsoft.com/office/officeart/2005/8/layout/lProcess2"/>
    <dgm:cxn modelId="{C6F4DB1D-9436-4C4D-8D85-49A0E4A72A57}" type="presParOf" srcId="{343FA9D8-CAFC-408B-B764-0CAE3FC8887D}" destId="{359AFD9B-FE1A-4786-9D1E-8101FAACA517}" srcOrd="0" destOrd="0" presId="urn:microsoft.com/office/officeart/2005/8/layout/lProcess2"/>
    <dgm:cxn modelId="{23D7E7D6-9841-F945-97F1-E7A2F111B03D}" type="presParOf" srcId="{343FA9D8-CAFC-408B-B764-0CAE3FC8887D}" destId="{6510C834-E2F2-466B-8003-09AFB8754A13}" srcOrd="1" destOrd="0" presId="urn:microsoft.com/office/officeart/2005/8/layout/lProcess2"/>
    <dgm:cxn modelId="{B91A8DAB-B0B5-7C4F-9A54-2744D1893138}" type="presParOf" srcId="{343FA9D8-CAFC-408B-B764-0CAE3FC8887D}" destId="{2355FF91-EA99-449B-BCAF-9A8D723A7E57}"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6ECBB91A-2160-B14B-900C-34A282454FBE}"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RTOS-fähiger µC</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Schnittstelle</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HAL-Sensor</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UWB</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smtClean="0"/>
            <a:t>GPS-Modul</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AA9AF644-42A3-477D-B571-285F221BFB07}">
      <dgm:prSet/>
      <dgm:spPr/>
      <dgm:t>
        <a:bodyPr/>
        <a:lstStyle/>
        <a:p>
          <a:r>
            <a:rPr lang="de-DE" dirty="0" smtClean="0"/>
            <a:t>Ultraschall</a:t>
          </a:r>
        </a:p>
        <a:p>
          <a:r>
            <a:rPr lang="de-DE" dirty="0" err="1" smtClean="0"/>
            <a:t>sensoren</a:t>
          </a:r>
          <a:endParaRPr lang="de-DE" dirty="0"/>
        </a:p>
      </dgm:t>
    </dgm:pt>
    <dgm:pt modelId="{3C7638AA-D7CA-4C91-A5C6-4C5B27241DC4}" type="parTrans" cxnId="{408CA76A-EA28-444A-B4A9-FEBD558FBB94}">
      <dgm:prSet/>
      <dgm:spPr/>
      <dgm:t>
        <a:bodyPr/>
        <a:lstStyle/>
        <a:p>
          <a:endParaRPr lang="de-DE"/>
        </a:p>
      </dgm:t>
    </dgm:pt>
    <dgm:pt modelId="{2A01F4BF-C1A2-45C2-A0D6-6DEF37BF2F7B}" type="sibTrans" cxnId="{408CA76A-EA28-444A-B4A9-FEBD558FBB94}">
      <dgm:prSet/>
      <dgm:spPr/>
    </dgm:pt>
    <dgm:pt modelId="{C06597CC-6966-48C3-B01A-EE17AD2952FC}">
      <dgm:prSet/>
      <dgm:spPr/>
      <dgm:t>
        <a:bodyPr/>
        <a:lstStyle/>
        <a:p>
          <a:r>
            <a:rPr lang="de-DE" dirty="0" smtClean="0"/>
            <a:t>Kamera</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de-DE"/>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7"/>
      <dgm:spPr/>
      <dgm:t>
        <a:bodyPr/>
        <a:lstStyle/>
        <a:p>
          <a:endParaRPr lang="de-DE"/>
        </a:p>
      </dgm:t>
    </dgm:pt>
    <dgm:pt modelId="{04A995DB-A781-412F-BCBF-BF2248B94A92}" type="pres">
      <dgm:prSet presAssocID="{6F6B80E2-E8B1-4F02-922B-C97E6E4BDFB9}" presName="connectorText" presStyleLbl="sibTrans2D1" presStyleIdx="0" presStyleCnt="7"/>
      <dgm:spPr/>
      <dgm:t>
        <a:bodyPr/>
        <a:lstStyle/>
        <a:p>
          <a:endParaRPr lang="de-DE"/>
        </a:p>
      </dgm:t>
    </dgm:pt>
    <dgm:pt modelId="{35F7C1E2-E202-4DF6-8972-1F35046E507F}" type="pres">
      <dgm:prSet presAssocID="{F2492FCB-133B-4F7C-B39F-21FB83EBD95C}" presName="node" presStyleLbl="node1" presStyleIdx="0" presStyleCnt="7">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7"/>
      <dgm:spPr/>
      <dgm:t>
        <a:bodyPr/>
        <a:lstStyle/>
        <a:p>
          <a:endParaRPr lang="de-DE"/>
        </a:p>
      </dgm:t>
    </dgm:pt>
    <dgm:pt modelId="{ED419E37-4A5D-4AC5-A038-3579188B5DD3}" type="pres">
      <dgm:prSet presAssocID="{0ADB37A6-8DEA-4FA9-90B4-628E49E85CDE}" presName="connectorText" presStyleLbl="sibTrans2D1" presStyleIdx="1" presStyleCnt="7"/>
      <dgm:spPr/>
      <dgm:t>
        <a:bodyPr/>
        <a:lstStyle/>
        <a:p>
          <a:endParaRPr lang="de-DE"/>
        </a:p>
      </dgm:t>
    </dgm:pt>
    <dgm:pt modelId="{740739C9-16DC-4E32-ABC1-AA74D93EAD4D}" type="pres">
      <dgm:prSet presAssocID="{96E24D72-5DBA-47B0-AA95-0879D952A986}" presName="node" presStyleLbl="node1" presStyleIdx="1" presStyleCnt="7">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7"/>
      <dgm:spPr/>
      <dgm:t>
        <a:bodyPr/>
        <a:lstStyle/>
        <a:p>
          <a:endParaRPr lang="de-DE"/>
        </a:p>
      </dgm:t>
    </dgm:pt>
    <dgm:pt modelId="{C5F351BE-5883-49F3-B890-08A2C9674825}" type="pres">
      <dgm:prSet presAssocID="{D020DFAE-FC40-41BA-9192-7C30179104AF}" presName="connectorText" presStyleLbl="sibTrans2D1" presStyleIdx="2" presStyleCnt="7"/>
      <dgm:spPr/>
      <dgm:t>
        <a:bodyPr/>
        <a:lstStyle/>
        <a:p>
          <a:endParaRPr lang="de-DE"/>
        </a:p>
      </dgm:t>
    </dgm:pt>
    <dgm:pt modelId="{CF5F5C07-CEF1-46FA-9FD0-C3F2AAD10AE2}" type="pres">
      <dgm:prSet presAssocID="{FFE1976D-D82E-49E2-A7CC-4A9548F149E8}" presName="node" presStyleLbl="node1" presStyleIdx="2" presStyleCnt="7">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7"/>
      <dgm:spPr/>
      <dgm:t>
        <a:bodyPr/>
        <a:lstStyle/>
        <a:p>
          <a:endParaRPr lang="de-DE"/>
        </a:p>
      </dgm:t>
    </dgm:pt>
    <dgm:pt modelId="{6EBC4CF7-F025-418F-80AF-C60BC902518D}" type="pres">
      <dgm:prSet presAssocID="{D5C25E18-15A0-4578-827C-FAD5C878973B}" presName="connectorText" presStyleLbl="sibTrans2D1" presStyleIdx="3" presStyleCnt="7"/>
      <dgm:spPr/>
      <dgm:t>
        <a:bodyPr/>
        <a:lstStyle/>
        <a:p>
          <a:endParaRPr lang="de-DE"/>
        </a:p>
      </dgm:t>
    </dgm:pt>
    <dgm:pt modelId="{281BF773-53C3-45E1-B2A2-83DE0E240945}" type="pres">
      <dgm:prSet presAssocID="{3F0F885A-4D06-4F3D-A51B-3D4BAAD9648D}" presName="node" presStyleLbl="node1" presStyleIdx="3" presStyleCnt="7">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7"/>
      <dgm:spPr/>
      <dgm:t>
        <a:bodyPr/>
        <a:lstStyle/>
        <a:p>
          <a:endParaRPr lang="de-DE"/>
        </a:p>
      </dgm:t>
    </dgm:pt>
    <dgm:pt modelId="{414023BA-B8D6-491D-824C-1EA788DDD04E}" type="pres">
      <dgm:prSet presAssocID="{9CBD9E1E-CB06-4C88-8AEA-3C33C32A3F81}" presName="connectorText" presStyleLbl="sibTrans2D1" presStyleIdx="4" presStyleCnt="7"/>
      <dgm:spPr/>
      <dgm:t>
        <a:bodyPr/>
        <a:lstStyle/>
        <a:p>
          <a:endParaRPr lang="de-DE"/>
        </a:p>
      </dgm:t>
    </dgm:pt>
    <dgm:pt modelId="{8ADD6AB0-FDA3-4743-A1F2-B2DAD7F9CDD2}" type="pres">
      <dgm:prSet presAssocID="{60612A92-4EBF-459D-805A-B1CD7FD68759}" presName="node" presStyleLbl="node1" presStyleIdx="4" presStyleCnt="7">
        <dgm:presLayoutVars>
          <dgm:bulletEnabled val="1"/>
        </dgm:presLayoutVars>
      </dgm:prSet>
      <dgm:spPr/>
      <dgm:t>
        <a:bodyPr/>
        <a:lstStyle/>
        <a:p>
          <a:endParaRPr lang="de-DE"/>
        </a:p>
      </dgm:t>
    </dgm:pt>
    <dgm:pt modelId="{539B4662-2EE1-440E-BFD1-474614C8FE05}" type="pres">
      <dgm:prSet presAssocID="{3C7638AA-D7CA-4C91-A5C6-4C5B27241DC4}" presName="parTrans" presStyleLbl="sibTrans2D1" presStyleIdx="5" presStyleCnt="7"/>
      <dgm:spPr/>
      <dgm:t>
        <a:bodyPr/>
        <a:lstStyle/>
        <a:p>
          <a:endParaRPr lang="de-DE"/>
        </a:p>
      </dgm:t>
    </dgm:pt>
    <dgm:pt modelId="{ADB6BD18-6501-414C-A877-6713EAB96B61}" type="pres">
      <dgm:prSet presAssocID="{3C7638AA-D7CA-4C91-A5C6-4C5B27241DC4}" presName="connectorText" presStyleLbl="sibTrans2D1" presStyleIdx="5" presStyleCnt="7"/>
      <dgm:spPr/>
      <dgm:t>
        <a:bodyPr/>
        <a:lstStyle/>
        <a:p>
          <a:endParaRPr lang="de-DE"/>
        </a:p>
      </dgm:t>
    </dgm:pt>
    <dgm:pt modelId="{1FE81467-B9FE-441F-86E7-94C067CED651}" type="pres">
      <dgm:prSet presAssocID="{AA9AF644-42A3-477D-B571-285F221BFB07}" presName="node" presStyleLbl="node1" presStyleIdx="5" presStyleCnt="7">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6" presStyleCnt="7"/>
      <dgm:spPr/>
      <dgm:t>
        <a:bodyPr/>
        <a:lstStyle/>
        <a:p>
          <a:endParaRPr lang="de-DE"/>
        </a:p>
      </dgm:t>
    </dgm:pt>
    <dgm:pt modelId="{4DD41723-1810-49BF-8446-968700848316}" type="pres">
      <dgm:prSet presAssocID="{168541DD-3EF4-48EA-A728-586B794B17F2}" presName="connectorText" presStyleLbl="sibTrans2D1" presStyleIdx="6" presStyleCnt="7"/>
      <dgm:spPr/>
      <dgm:t>
        <a:bodyPr/>
        <a:lstStyle/>
        <a:p>
          <a:endParaRPr lang="de-DE"/>
        </a:p>
      </dgm:t>
    </dgm:pt>
    <dgm:pt modelId="{5087D389-1C17-48D5-A051-9433B0AC0B1B}" type="pres">
      <dgm:prSet presAssocID="{C06597CC-6966-48C3-B01A-EE17AD2952FC}" presName="node" presStyleLbl="node1" presStyleIdx="6" presStyleCnt="7">
        <dgm:presLayoutVars>
          <dgm:bulletEnabled val="1"/>
        </dgm:presLayoutVars>
      </dgm:prSet>
      <dgm:spPr/>
      <dgm:t>
        <a:bodyPr/>
        <a:lstStyle/>
        <a:p>
          <a:endParaRPr lang="de-DE"/>
        </a:p>
      </dgm:t>
    </dgm:pt>
  </dgm:ptLst>
  <dgm:cxnLst>
    <dgm:cxn modelId="{DB9ED020-0E59-7342-8D1F-7ADE84C77CCC}" type="presOf" srcId="{168541DD-3EF4-48EA-A728-586B794B17F2}" destId="{0C431A88-421D-41A2-8E09-816B11A608E9}" srcOrd="0" destOrd="0" presId="urn:microsoft.com/office/officeart/2005/8/layout/radial5"/>
    <dgm:cxn modelId="{D4F3A83D-AE94-4525-BB9A-577494E0BC7A}" srcId="{186E24EF-2BDC-46CC-B725-D889F320CD6E}" destId="{865D3768-612B-43C9-B104-C6FFFDB7D29C}" srcOrd="0" destOrd="0" parTransId="{039A1448-8D7E-4B01-AF9B-2A822B973B52}" sibTransId="{3094BDD4-A2A6-426B-BB11-8689DE3E3A06}"/>
    <dgm:cxn modelId="{767CC509-D146-5D4A-91F9-769BE258A9A6}" type="presOf" srcId="{865D3768-612B-43C9-B104-C6FFFDB7D29C}" destId="{661A9C75-B817-42F4-8019-CA72D746E4D4}"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04015D23-75CC-3F42-9F1E-63FE80F3DE03}" type="presOf" srcId="{F2492FCB-133B-4F7C-B39F-21FB83EBD95C}" destId="{35F7C1E2-E202-4DF6-8972-1F35046E507F}" srcOrd="0" destOrd="0" presId="urn:microsoft.com/office/officeart/2005/8/layout/radial5"/>
    <dgm:cxn modelId="{E630C39A-262B-B146-B749-F0F2C0EC078D}" type="presOf" srcId="{D5C25E18-15A0-4578-827C-FAD5C878973B}" destId="{2B209DF8-E17E-464F-A439-2F2D89694094}" srcOrd="0" destOrd="0" presId="urn:microsoft.com/office/officeart/2005/8/layout/radial5"/>
    <dgm:cxn modelId="{2D375C1F-0DA6-A84A-906F-F1C4A6A1DC04}" type="presOf" srcId="{D5C25E18-15A0-4578-827C-FAD5C878973B}" destId="{6EBC4CF7-F025-418F-80AF-C60BC902518D}" srcOrd="1" destOrd="0" presId="urn:microsoft.com/office/officeart/2005/8/layout/radial5"/>
    <dgm:cxn modelId="{7B769261-8319-554B-A613-5653CF31D157}" type="presOf" srcId="{AA9AF644-42A3-477D-B571-285F221BFB07}" destId="{1FE81467-B9FE-441F-86E7-94C067CED651}" srcOrd="0" destOrd="0" presId="urn:microsoft.com/office/officeart/2005/8/layout/radial5"/>
    <dgm:cxn modelId="{66EE5756-4787-3745-81D4-E8302128D14C}" type="presOf" srcId="{FFE1976D-D82E-49E2-A7CC-4A9548F149E8}" destId="{CF5F5C07-CEF1-46FA-9FD0-C3F2AAD10AE2}" srcOrd="0" destOrd="0" presId="urn:microsoft.com/office/officeart/2005/8/layout/radial5"/>
    <dgm:cxn modelId="{758A9B00-F821-9549-B848-08E7CB0432B3}" type="presOf" srcId="{60612A92-4EBF-459D-805A-B1CD7FD68759}" destId="{8ADD6AB0-FDA3-4743-A1F2-B2DAD7F9CDD2}" srcOrd="0" destOrd="0" presId="urn:microsoft.com/office/officeart/2005/8/layout/radial5"/>
    <dgm:cxn modelId="{B7A605C4-FE97-E94F-8195-C652BD32FB22}" type="presOf" srcId="{3C7638AA-D7CA-4C91-A5C6-4C5B27241DC4}" destId="{ADB6BD18-6501-414C-A877-6713EAB96B61}"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04C8F55E-3A41-5041-B4F1-F375822FA5B8}" type="presOf" srcId="{9CBD9E1E-CB06-4C88-8AEA-3C33C32A3F81}" destId="{32FA94EB-B3AB-4E70-9664-D63941E1DECF}" srcOrd="0" destOrd="0" presId="urn:microsoft.com/office/officeart/2005/8/layout/radial5"/>
    <dgm:cxn modelId="{DE2E219E-876C-493C-B98B-CC9C8C64BCAB}" srcId="{865D3768-612B-43C9-B104-C6FFFDB7D29C}" destId="{C06597CC-6966-48C3-B01A-EE17AD2952FC}" srcOrd="6" destOrd="0" parTransId="{168541DD-3EF4-48EA-A728-586B794B17F2}" sibTransId="{DFE2D44D-970A-4287-8FCF-FAF0AA5D50AB}"/>
    <dgm:cxn modelId="{CA25B36C-054B-804E-966D-66E7F207D806}" type="presOf" srcId="{168541DD-3EF4-48EA-A728-586B794B17F2}" destId="{4DD41723-1810-49BF-8446-968700848316}" srcOrd="1" destOrd="0" presId="urn:microsoft.com/office/officeart/2005/8/layout/radial5"/>
    <dgm:cxn modelId="{F58895AA-EAFA-A340-83EA-66924D9CF388}" type="presOf" srcId="{9CBD9E1E-CB06-4C88-8AEA-3C33C32A3F81}" destId="{414023BA-B8D6-491D-824C-1EA788DDD04E}" srcOrd="1" destOrd="0" presId="urn:microsoft.com/office/officeart/2005/8/layout/radial5"/>
    <dgm:cxn modelId="{EB4722D5-5650-6044-8ADA-DF015E2E1641}" type="presOf" srcId="{3C7638AA-D7CA-4C91-A5C6-4C5B27241DC4}" destId="{539B4662-2EE1-440E-BFD1-474614C8FE05}" srcOrd="0" destOrd="0" presId="urn:microsoft.com/office/officeart/2005/8/layout/radial5"/>
    <dgm:cxn modelId="{6FE032E2-0159-6E4A-9548-7ABAB1335FF2}" type="presOf" srcId="{3F0F885A-4D06-4F3D-A51B-3D4BAAD9648D}" destId="{281BF773-53C3-45E1-B2A2-83DE0E240945}" srcOrd="0" destOrd="0" presId="urn:microsoft.com/office/officeart/2005/8/layout/radial5"/>
    <dgm:cxn modelId="{D8319D00-0458-4C40-9008-D0465D6763A4}" type="presOf" srcId="{C06597CC-6966-48C3-B01A-EE17AD2952FC}" destId="{5087D389-1C17-48D5-A051-9433B0AC0B1B}" srcOrd="0" destOrd="0" presId="urn:microsoft.com/office/officeart/2005/8/layout/radial5"/>
    <dgm:cxn modelId="{7E70C3CA-316A-E04D-967A-AB5C4DB8D807}" type="presOf" srcId="{96E24D72-5DBA-47B0-AA95-0879D952A986}" destId="{740739C9-16DC-4E32-ABC1-AA74D93EAD4D}" srcOrd="0" destOrd="0" presId="urn:microsoft.com/office/officeart/2005/8/layout/radial5"/>
    <dgm:cxn modelId="{A22B7B46-F553-1742-B510-B4CE0E5E5996}" type="presOf" srcId="{6F6B80E2-E8B1-4F02-922B-C97E6E4BDFB9}" destId="{8BAE6728-35BE-4B72-8751-FE9666A17461}" srcOrd="0" destOrd="0" presId="urn:microsoft.com/office/officeart/2005/8/layout/radial5"/>
    <dgm:cxn modelId="{11E14378-DB9A-D340-945C-93110A4A2DC6}" type="presOf" srcId="{0ADB37A6-8DEA-4FA9-90B4-628E49E85CDE}" destId="{3A66533D-61A0-4F60-A075-A6DBDA6D2F42}" srcOrd="0"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7E6D899D-1AFB-8742-995F-F824F8E507B7}" type="presOf" srcId="{186E24EF-2BDC-46CC-B725-D889F320CD6E}" destId="{E11BE06D-3432-4CE7-ABBE-DBECAFAB59BE}" srcOrd="0" destOrd="0" presId="urn:microsoft.com/office/officeart/2005/8/layout/radial5"/>
    <dgm:cxn modelId="{8AB76EBD-C22A-45D6-9164-FF3ABC2E5542}" srcId="{865D3768-612B-43C9-B104-C6FFFDB7D29C}" destId="{3F0F885A-4D06-4F3D-A51B-3D4BAAD9648D}" srcOrd="3" destOrd="0" parTransId="{D5C25E18-15A0-4578-827C-FAD5C878973B}" sibTransId="{BB113BC0-0ABA-480E-AFD1-9ED9DC0A7D11}"/>
    <dgm:cxn modelId="{5301BAA0-4437-5F49-9634-6F1D79BE6E47}" type="presOf" srcId="{0ADB37A6-8DEA-4FA9-90B4-628E49E85CDE}" destId="{ED419E37-4A5D-4AC5-A038-3579188B5DD3}" srcOrd="1" destOrd="0" presId="urn:microsoft.com/office/officeart/2005/8/layout/radial5"/>
    <dgm:cxn modelId="{408CA76A-EA28-444A-B4A9-FEBD558FBB94}" srcId="{865D3768-612B-43C9-B104-C6FFFDB7D29C}" destId="{AA9AF644-42A3-477D-B571-285F221BFB07}" srcOrd="5" destOrd="0" parTransId="{3C7638AA-D7CA-4C91-A5C6-4C5B27241DC4}" sibTransId="{2A01F4BF-C1A2-45C2-A0D6-6DEF37BF2F7B}"/>
    <dgm:cxn modelId="{6C373290-A6E4-544D-A495-B69DA3DBE6BE}" type="presOf" srcId="{D020DFAE-FC40-41BA-9192-7C30179104AF}" destId="{9E64A16B-44D6-409E-9F53-782DD2463033}" srcOrd="0" destOrd="0" presId="urn:microsoft.com/office/officeart/2005/8/layout/radial5"/>
    <dgm:cxn modelId="{E1C4C7A0-A72F-6F45-A626-F143703ACC99}" type="presOf" srcId="{D020DFAE-FC40-41BA-9192-7C30179104AF}" destId="{C5F351BE-5883-49F3-B890-08A2C9674825}" srcOrd="1" destOrd="0" presId="urn:microsoft.com/office/officeart/2005/8/layout/radial5"/>
    <dgm:cxn modelId="{61748F0F-503D-3C4C-B3F7-F088D9B87D96}" type="presOf" srcId="{6F6B80E2-E8B1-4F02-922B-C97E6E4BDFB9}" destId="{04A995DB-A781-412F-BCBF-BF2248B94A92}" srcOrd="1"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378C6D18-F632-304E-955C-FA8FC22FD94B}" type="presParOf" srcId="{E11BE06D-3432-4CE7-ABBE-DBECAFAB59BE}" destId="{661A9C75-B817-42F4-8019-CA72D746E4D4}" srcOrd="0" destOrd="0" presId="urn:microsoft.com/office/officeart/2005/8/layout/radial5"/>
    <dgm:cxn modelId="{AEA2DE97-5AAE-964C-82F1-2453C38353E7}" type="presParOf" srcId="{E11BE06D-3432-4CE7-ABBE-DBECAFAB59BE}" destId="{8BAE6728-35BE-4B72-8751-FE9666A17461}" srcOrd="1" destOrd="0" presId="urn:microsoft.com/office/officeart/2005/8/layout/radial5"/>
    <dgm:cxn modelId="{15E8EF75-A213-4C49-B5F9-60E9257E3433}" type="presParOf" srcId="{8BAE6728-35BE-4B72-8751-FE9666A17461}" destId="{04A995DB-A781-412F-BCBF-BF2248B94A92}" srcOrd="0" destOrd="0" presId="urn:microsoft.com/office/officeart/2005/8/layout/radial5"/>
    <dgm:cxn modelId="{01EE61F1-A297-F247-A5C1-57C7639A3804}" type="presParOf" srcId="{E11BE06D-3432-4CE7-ABBE-DBECAFAB59BE}" destId="{35F7C1E2-E202-4DF6-8972-1F35046E507F}" srcOrd="2" destOrd="0" presId="urn:microsoft.com/office/officeart/2005/8/layout/radial5"/>
    <dgm:cxn modelId="{2DC0A534-EFA2-2547-8F52-0F79D49FA3BA}" type="presParOf" srcId="{E11BE06D-3432-4CE7-ABBE-DBECAFAB59BE}" destId="{3A66533D-61A0-4F60-A075-A6DBDA6D2F42}" srcOrd="3" destOrd="0" presId="urn:microsoft.com/office/officeart/2005/8/layout/radial5"/>
    <dgm:cxn modelId="{47166A92-E6B5-CD4D-833F-D60D12D7D4E0}" type="presParOf" srcId="{3A66533D-61A0-4F60-A075-A6DBDA6D2F42}" destId="{ED419E37-4A5D-4AC5-A038-3579188B5DD3}" srcOrd="0" destOrd="0" presId="urn:microsoft.com/office/officeart/2005/8/layout/radial5"/>
    <dgm:cxn modelId="{80311F01-1FB7-D643-B7F1-9E3FB115A3A7}" type="presParOf" srcId="{E11BE06D-3432-4CE7-ABBE-DBECAFAB59BE}" destId="{740739C9-16DC-4E32-ABC1-AA74D93EAD4D}" srcOrd="4" destOrd="0" presId="urn:microsoft.com/office/officeart/2005/8/layout/radial5"/>
    <dgm:cxn modelId="{EBA6C63B-6584-7841-9C85-E2E1E3E766B9}" type="presParOf" srcId="{E11BE06D-3432-4CE7-ABBE-DBECAFAB59BE}" destId="{9E64A16B-44D6-409E-9F53-782DD2463033}" srcOrd="5" destOrd="0" presId="urn:microsoft.com/office/officeart/2005/8/layout/radial5"/>
    <dgm:cxn modelId="{D1AB2D1A-C746-104C-8218-52869E292877}" type="presParOf" srcId="{9E64A16B-44D6-409E-9F53-782DD2463033}" destId="{C5F351BE-5883-49F3-B890-08A2C9674825}" srcOrd="0" destOrd="0" presId="urn:microsoft.com/office/officeart/2005/8/layout/radial5"/>
    <dgm:cxn modelId="{678E6BBD-1DF7-9842-B3AB-323031DA24AE}" type="presParOf" srcId="{E11BE06D-3432-4CE7-ABBE-DBECAFAB59BE}" destId="{CF5F5C07-CEF1-46FA-9FD0-C3F2AAD10AE2}" srcOrd="6" destOrd="0" presId="urn:microsoft.com/office/officeart/2005/8/layout/radial5"/>
    <dgm:cxn modelId="{1742F31F-F48D-8749-9A89-BCCB893623D2}" type="presParOf" srcId="{E11BE06D-3432-4CE7-ABBE-DBECAFAB59BE}" destId="{2B209DF8-E17E-464F-A439-2F2D89694094}" srcOrd="7" destOrd="0" presId="urn:microsoft.com/office/officeart/2005/8/layout/radial5"/>
    <dgm:cxn modelId="{E515320B-F661-2B41-97EA-2972C9329BC0}" type="presParOf" srcId="{2B209DF8-E17E-464F-A439-2F2D89694094}" destId="{6EBC4CF7-F025-418F-80AF-C60BC902518D}" srcOrd="0" destOrd="0" presId="urn:microsoft.com/office/officeart/2005/8/layout/radial5"/>
    <dgm:cxn modelId="{0178501D-A2C1-D246-849F-9E9CCF90908B}" type="presParOf" srcId="{E11BE06D-3432-4CE7-ABBE-DBECAFAB59BE}" destId="{281BF773-53C3-45E1-B2A2-83DE0E240945}" srcOrd="8" destOrd="0" presId="urn:microsoft.com/office/officeart/2005/8/layout/radial5"/>
    <dgm:cxn modelId="{687F2748-ADC7-FC47-8D51-AB9954DEAF34}" type="presParOf" srcId="{E11BE06D-3432-4CE7-ABBE-DBECAFAB59BE}" destId="{32FA94EB-B3AB-4E70-9664-D63941E1DECF}" srcOrd="9" destOrd="0" presId="urn:microsoft.com/office/officeart/2005/8/layout/radial5"/>
    <dgm:cxn modelId="{E996CD40-9F3D-194E-BBB7-EC4EB157E22E}" type="presParOf" srcId="{32FA94EB-B3AB-4E70-9664-D63941E1DECF}" destId="{414023BA-B8D6-491D-824C-1EA788DDD04E}" srcOrd="0" destOrd="0" presId="urn:microsoft.com/office/officeart/2005/8/layout/radial5"/>
    <dgm:cxn modelId="{805E1930-6808-7242-9549-B7106FBD9550}" type="presParOf" srcId="{E11BE06D-3432-4CE7-ABBE-DBECAFAB59BE}" destId="{8ADD6AB0-FDA3-4743-A1F2-B2DAD7F9CDD2}" srcOrd="10" destOrd="0" presId="urn:microsoft.com/office/officeart/2005/8/layout/radial5"/>
    <dgm:cxn modelId="{6699A3E0-0217-C24A-A61D-DC12EFA594AF}" type="presParOf" srcId="{E11BE06D-3432-4CE7-ABBE-DBECAFAB59BE}" destId="{539B4662-2EE1-440E-BFD1-474614C8FE05}" srcOrd="11" destOrd="0" presId="urn:microsoft.com/office/officeart/2005/8/layout/radial5"/>
    <dgm:cxn modelId="{258D753B-6391-BB4E-8D5A-D29D403323B4}" type="presParOf" srcId="{539B4662-2EE1-440E-BFD1-474614C8FE05}" destId="{ADB6BD18-6501-414C-A877-6713EAB96B61}" srcOrd="0" destOrd="0" presId="urn:microsoft.com/office/officeart/2005/8/layout/radial5"/>
    <dgm:cxn modelId="{A01F254D-4F51-2043-85C7-0FDC9E1E8001}" type="presParOf" srcId="{E11BE06D-3432-4CE7-ABBE-DBECAFAB59BE}" destId="{1FE81467-B9FE-441F-86E7-94C067CED651}" srcOrd="12" destOrd="0" presId="urn:microsoft.com/office/officeart/2005/8/layout/radial5"/>
    <dgm:cxn modelId="{40C0EFF9-962C-1C42-B60A-D8849289F898}" type="presParOf" srcId="{E11BE06D-3432-4CE7-ABBE-DBECAFAB59BE}" destId="{0C431A88-421D-41A2-8E09-816B11A608E9}" srcOrd="13" destOrd="0" presId="urn:microsoft.com/office/officeart/2005/8/layout/radial5"/>
    <dgm:cxn modelId="{4321046E-A828-4940-B113-64FE37452394}" type="presParOf" srcId="{0C431A88-421D-41A2-8E09-816B11A608E9}" destId="{4DD41723-1810-49BF-8446-968700848316}" srcOrd="0" destOrd="0" presId="urn:microsoft.com/office/officeart/2005/8/layout/radial5"/>
    <dgm:cxn modelId="{A2612150-C1EB-B34B-BFA1-D9E941AE2B49}" type="presParOf" srcId="{E11BE06D-3432-4CE7-ABBE-DBECAFAB59BE}" destId="{5087D389-1C17-48D5-A051-9433B0AC0B1B}"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9F1A73-86D9-4111-B871-0E3E0D154CAF}"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de-DE"/>
        </a:p>
      </dgm:t>
    </dgm:pt>
    <dgm:pt modelId="{5CA9FB10-F74C-4850-91C3-933CA035D58D}" type="pres">
      <dgm:prSet presAssocID="{929F1A73-86D9-4111-B871-0E3E0D154CAF}" presName="theList" presStyleCnt="0">
        <dgm:presLayoutVars>
          <dgm:dir/>
          <dgm:animLvl val="lvl"/>
          <dgm:resizeHandles val="exact"/>
        </dgm:presLayoutVars>
      </dgm:prSet>
      <dgm:spPr/>
      <dgm:t>
        <a:bodyPr/>
        <a:lstStyle/>
        <a:p>
          <a:endParaRPr lang="de-DE"/>
        </a:p>
      </dgm:t>
    </dgm:pt>
  </dgm:ptLst>
  <dgm:cxnLst>
    <dgm:cxn modelId="{4BC7B66D-2D19-1648-8ACF-E97E56DD9BDF}" type="presOf" srcId="{929F1A73-86D9-4111-B871-0E3E0D154CAF}" destId="{5CA9FB10-F74C-4850-91C3-933CA035D58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6E24EF-2BDC-46CC-B725-D889F320C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865D3768-612B-43C9-B104-C6FFFDB7D29C}">
      <dgm:prSet phldrT="[Text]"/>
      <dgm:spPr/>
      <dgm:t>
        <a:bodyPr/>
        <a:lstStyle/>
        <a:p>
          <a:r>
            <a:rPr lang="de-DE" dirty="0" smtClean="0"/>
            <a:t>RTOS</a:t>
          </a:r>
          <a:endParaRPr lang="de-DE" dirty="0"/>
        </a:p>
      </dgm:t>
    </dgm:pt>
    <dgm:pt modelId="{039A1448-8D7E-4B01-AF9B-2A822B973B52}" type="parTrans" cxnId="{D4F3A83D-AE94-4525-BB9A-577494E0BC7A}">
      <dgm:prSet/>
      <dgm:spPr/>
      <dgm:t>
        <a:bodyPr/>
        <a:lstStyle/>
        <a:p>
          <a:endParaRPr lang="de-DE"/>
        </a:p>
      </dgm:t>
    </dgm:pt>
    <dgm:pt modelId="{3094BDD4-A2A6-426B-BB11-8689DE3E3A06}" type="sibTrans" cxnId="{D4F3A83D-AE94-4525-BB9A-577494E0BC7A}">
      <dgm:prSet/>
      <dgm:spPr/>
      <dgm:t>
        <a:bodyPr/>
        <a:lstStyle/>
        <a:p>
          <a:endParaRPr lang="de-DE"/>
        </a:p>
      </dgm:t>
    </dgm:pt>
    <dgm:pt modelId="{F2492FCB-133B-4F7C-B39F-21FB83EBD95C}">
      <dgm:prSet phldrT="[Text]"/>
      <dgm:spPr/>
      <dgm:t>
        <a:bodyPr/>
        <a:lstStyle/>
        <a:p>
          <a:r>
            <a:rPr lang="de-DE" dirty="0" smtClean="0"/>
            <a:t>Bluetooth </a:t>
          </a:r>
          <a:endParaRPr lang="de-DE" dirty="0"/>
        </a:p>
      </dgm:t>
    </dgm:pt>
    <dgm:pt modelId="{6F6B80E2-E8B1-4F02-922B-C97E6E4BDFB9}" type="parTrans" cxnId="{39C5856D-ED45-402E-825C-2BC8A72DCEE8}">
      <dgm:prSet/>
      <dgm:spPr/>
      <dgm:t>
        <a:bodyPr/>
        <a:lstStyle/>
        <a:p>
          <a:endParaRPr lang="de-DE"/>
        </a:p>
      </dgm:t>
    </dgm:pt>
    <dgm:pt modelId="{39220A62-CC62-4616-8CC4-F08A7C9F966B}" type="sibTrans" cxnId="{39C5856D-ED45-402E-825C-2BC8A72DCEE8}">
      <dgm:prSet/>
      <dgm:spPr/>
      <dgm:t>
        <a:bodyPr/>
        <a:lstStyle/>
        <a:p>
          <a:endParaRPr lang="de-DE"/>
        </a:p>
      </dgm:t>
    </dgm:pt>
    <dgm:pt modelId="{96E24D72-5DBA-47B0-AA95-0879D952A986}">
      <dgm:prSet phldrT="[Text]"/>
      <dgm:spPr/>
      <dgm:t>
        <a:bodyPr/>
        <a:lstStyle/>
        <a:p>
          <a:r>
            <a:rPr lang="de-DE" dirty="0" smtClean="0"/>
            <a:t>Motoren</a:t>
          </a:r>
        </a:p>
        <a:p>
          <a:r>
            <a:rPr lang="de-DE" dirty="0" smtClean="0"/>
            <a:t>ansteuern</a:t>
          </a:r>
          <a:endParaRPr lang="de-DE" dirty="0"/>
        </a:p>
      </dgm:t>
    </dgm:pt>
    <dgm:pt modelId="{0ADB37A6-8DEA-4FA9-90B4-628E49E85CDE}" type="parTrans" cxnId="{736A2FB2-1D76-4AEB-B246-F9FCAE4F134A}">
      <dgm:prSet/>
      <dgm:spPr/>
      <dgm:t>
        <a:bodyPr/>
        <a:lstStyle/>
        <a:p>
          <a:endParaRPr lang="de-DE"/>
        </a:p>
      </dgm:t>
    </dgm:pt>
    <dgm:pt modelId="{3FD479CF-F393-4B57-9801-9B9DB5E89797}" type="sibTrans" cxnId="{736A2FB2-1D76-4AEB-B246-F9FCAE4F134A}">
      <dgm:prSet/>
      <dgm:spPr/>
      <dgm:t>
        <a:bodyPr/>
        <a:lstStyle/>
        <a:p>
          <a:endParaRPr lang="de-DE"/>
        </a:p>
      </dgm:t>
    </dgm:pt>
    <dgm:pt modelId="{FFE1976D-D82E-49E2-A7CC-4A9548F149E8}">
      <dgm:prSet phldrT="[Text]"/>
      <dgm:spPr/>
      <dgm:t>
        <a:bodyPr/>
        <a:lstStyle/>
        <a:p>
          <a:r>
            <a:rPr lang="de-DE" dirty="0" smtClean="0"/>
            <a:t>Drehzahl</a:t>
          </a:r>
        </a:p>
        <a:p>
          <a:r>
            <a:rPr lang="de-DE" dirty="0" err="1" smtClean="0"/>
            <a:t>messung</a:t>
          </a:r>
          <a:endParaRPr lang="de-DE" dirty="0"/>
        </a:p>
      </dgm:t>
    </dgm:pt>
    <dgm:pt modelId="{D020DFAE-FC40-41BA-9192-7C30179104AF}" type="parTrans" cxnId="{175CA6CE-A711-49A2-9B29-4C023A4B9EF5}">
      <dgm:prSet/>
      <dgm:spPr/>
      <dgm:t>
        <a:bodyPr/>
        <a:lstStyle/>
        <a:p>
          <a:endParaRPr lang="de-DE"/>
        </a:p>
      </dgm:t>
    </dgm:pt>
    <dgm:pt modelId="{9C088F73-3E1D-408A-BC29-12C46D9FF9EE}" type="sibTrans" cxnId="{175CA6CE-A711-49A2-9B29-4C023A4B9EF5}">
      <dgm:prSet/>
      <dgm:spPr/>
      <dgm:t>
        <a:bodyPr/>
        <a:lstStyle/>
        <a:p>
          <a:endParaRPr lang="de-DE"/>
        </a:p>
      </dgm:t>
    </dgm:pt>
    <dgm:pt modelId="{3F0F885A-4D06-4F3D-A51B-3D4BAAD9648D}">
      <dgm:prSet phldrT="[Text]"/>
      <dgm:spPr/>
      <dgm:t>
        <a:bodyPr/>
        <a:lstStyle/>
        <a:p>
          <a:r>
            <a:rPr lang="de-DE" dirty="0" smtClean="0"/>
            <a:t>Abstands</a:t>
          </a:r>
        </a:p>
        <a:p>
          <a:r>
            <a:rPr lang="de-DE" dirty="0" err="1" smtClean="0"/>
            <a:t>prüfung</a:t>
          </a:r>
          <a:endParaRPr lang="de-DE" dirty="0"/>
        </a:p>
      </dgm:t>
    </dgm:pt>
    <dgm:pt modelId="{D5C25E18-15A0-4578-827C-FAD5C878973B}" type="parTrans" cxnId="{8AB76EBD-C22A-45D6-9164-FF3ABC2E5542}">
      <dgm:prSet/>
      <dgm:spPr/>
      <dgm:t>
        <a:bodyPr/>
        <a:lstStyle/>
        <a:p>
          <a:endParaRPr lang="de-DE"/>
        </a:p>
      </dgm:t>
    </dgm:pt>
    <dgm:pt modelId="{BB113BC0-0ABA-480E-AFD1-9ED9DC0A7D11}" type="sibTrans" cxnId="{8AB76EBD-C22A-45D6-9164-FF3ABC2E5542}">
      <dgm:prSet/>
      <dgm:spPr/>
      <dgm:t>
        <a:bodyPr/>
        <a:lstStyle/>
        <a:p>
          <a:endParaRPr lang="de-DE"/>
        </a:p>
      </dgm:t>
    </dgm:pt>
    <dgm:pt modelId="{60612A92-4EBF-459D-805A-B1CD7FD68759}">
      <dgm:prSet phldrT="[Text]"/>
      <dgm:spPr/>
      <dgm:t>
        <a:bodyPr/>
        <a:lstStyle/>
        <a:p>
          <a:r>
            <a:rPr lang="de-DE" dirty="0" err="1" smtClean="0"/>
            <a:t>Positions</a:t>
          </a:r>
          <a:endParaRPr lang="de-DE" dirty="0" smtClean="0"/>
        </a:p>
        <a:p>
          <a:r>
            <a:rPr lang="de-DE" dirty="0" err="1" smtClean="0"/>
            <a:t>bestimmung</a:t>
          </a:r>
          <a:endParaRPr lang="de-DE" dirty="0"/>
        </a:p>
      </dgm:t>
    </dgm:pt>
    <dgm:pt modelId="{9CBD9E1E-CB06-4C88-8AEA-3C33C32A3F81}" type="parTrans" cxnId="{C4D40338-24DD-4C47-95CB-80E429E10A84}">
      <dgm:prSet/>
      <dgm:spPr/>
      <dgm:t>
        <a:bodyPr/>
        <a:lstStyle/>
        <a:p>
          <a:endParaRPr lang="de-DE"/>
        </a:p>
      </dgm:t>
    </dgm:pt>
    <dgm:pt modelId="{CE7EC5FF-BAB1-4F9B-B220-0DD9AB4437F2}" type="sibTrans" cxnId="{C4D40338-24DD-4C47-95CB-80E429E10A84}">
      <dgm:prSet/>
      <dgm:spPr/>
      <dgm:t>
        <a:bodyPr/>
        <a:lstStyle/>
        <a:p>
          <a:endParaRPr lang="de-DE"/>
        </a:p>
      </dgm:t>
    </dgm:pt>
    <dgm:pt modelId="{C06597CC-6966-48C3-B01A-EE17AD2952FC}">
      <dgm:prSet/>
      <dgm:spPr/>
      <dgm:t>
        <a:bodyPr/>
        <a:lstStyle/>
        <a:p>
          <a:r>
            <a:rPr lang="de-DE" dirty="0" smtClean="0"/>
            <a:t>Kamerabild </a:t>
          </a:r>
        </a:p>
        <a:p>
          <a:r>
            <a:rPr lang="de-DE" dirty="0" smtClean="0"/>
            <a:t>auswerten</a:t>
          </a:r>
          <a:endParaRPr lang="de-DE" dirty="0"/>
        </a:p>
      </dgm:t>
    </dgm:pt>
    <dgm:pt modelId="{168541DD-3EF4-48EA-A728-586B794B17F2}" type="parTrans" cxnId="{DE2E219E-876C-493C-B98B-CC9C8C64BCAB}">
      <dgm:prSet/>
      <dgm:spPr/>
      <dgm:t>
        <a:bodyPr/>
        <a:lstStyle/>
        <a:p>
          <a:endParaRPr lang="de-DE"/>
        </a:p>
      </dgm:t>
    </dgm:pt>
    <dgm:pt modelId="{DFE2D44D-970A-4287-8FCF-FAF0AA5D50AB}" type="sibTrans" cxnId="{DE2E219E-876C-493C-B98B-CC9C8C64BCAB}">
      <dgm:prSet/>
      <dgm:spPr/>
      <dgm:t>
        <a:bodyPr/>
        <a:lstStyle/>
        <a:p>
          <a:endParaRPr lang="de-DE"/>
        </a:p>
      </dgm:t>
    </dgm:pt>
    <dgm:pt modelId="{E11BE06D-3432-4CE7-ABBE-DBECAFAB59BE}" type="pres">
      <dgm:prSet presAssocID="{186E24EF-2BDC-46CC-B725-D889F320CD6E}" presName="Name0" presStyleCnt="0">
        <dgm:presLayoutVars>
          <dgm:chMax val="1"/>
          <dgm:dir/>
          <dgm:animLvl val="ctr"/>
          <dgm:resizeHandles val="exact"/>
        </dgm:presLayoutVars>
      </dgm:prSet>
      <dgm:spPr/>
      <dgm:t>
        <a:bodyPr/>
        <a:lstStyle/>
        <a:p>
          <a:endParaRPr lang="de-DE"/>
        </a:p>
      </dgm:t>
    </dgm:pt>
    <dgm:pt modelId="{661A9C75-B817-42F4-8019-CA72D746E4D4}" type="pres">
      <dgm:prSet presAssocID="{865D3768-612B-43C9-B104-C6FFFDB7D29C}" presName="centerShape" presStyleLbl="node0" presStyleIdx="0" presStyleCnt="1"/>
      <dgm:spPr/>
      <dgm:t>
        <a:bodyPr/>
        <a:lstStyle/>
        <a:p>
          <a:endParaRPr lang="de-DE"/>
        </a:p>
      </dgm:t>
    </dgm:pt>
    <dgm:pt modelId="{8BAE6728-35BE-4B72-8751-FE9666A17461}" type="pres">
      <dgm:prSet presAssocID="{6F6B80E2-E8B1-4F02-922B-C97E6E4BDFB9}" presName="parTrans" presStyleLbl="sibTrans2D1" presStyleIdx="0" presStyleCnt="6"/>
      <dgm:spPr/>
      <dgm:t>
        <a:bodyPr/>
        <a:lstStyle/>
        <a:p>
          <a:endParaRPr lang="de-DE"/>
        </a:p>
      </dgm:t>
    </dgm:pt>
    <dgm:pt modelId="{04A995DB-A781-412F-BCBF-BF2248B94A92}" type="pres">
      <dgm:prSet presAssocID="{6F6B80E2-E8B1-4F02-922B-C97E6E4BDFB9}" presName="connectorText" presStyleLbl="sibTrans2D1" presStyleIdx="0" presStyleCnt="6"/>
      <dgm:spPr/>
      <dgm:t>
        <a:bodyPr/>
        <a:lstStyle/>
        <a:p>
          <a:endParaRPr lang="de-DE"/>
        </a:p>
      </dgm:t>
    </dgm:pt>
    <dgm:pt modelId="{35F7C1E2-E202-4DF6-8972-1F35046E507F}" type="pres">
      <dgm:prSet presAssocID="{F2492FCB-133B-4F7C-B39F-21FB83EBD95C}" presName="node" presStyleLbl="node1" presStyleIdx="0" presStyleCnt="6">
        <dgm:presLayoutVars>
          <dgm:bulletEnabled val="1"/>
        </dgm:presLayoutVars>
      </dgm:prSet>
      <dgm:spPr/>
      <dgm:t>
        <a:bodyPr/>
        <a:lstStyle/>
        <a:p>
          <a:endParaRPr lang="de-DE"/>
        </a:p>
      </dgm:t>
    </dgm:pt>
    <dgm:pt modelId="{3A66533D-61A0-4F60-A075-A6DBDA6D2F42}" type="pres">
      <dgm:prSet presAssocID="{0ADB37A6-8DEA-4FA9-90B4-628E49E85CDE}" presName="parTrans" presStyleLbl="sibTrans2D1" presStyleIdx="1" presStyleCnt="6"/>
      <dgm:spPr/>
      <dgm:t>
        <a:bodyPr/>
        <a:lstStyle/>
        <a:p>
          <a:endParaRPr lang="de-DE"/>
        </a:p>
      </dgm:t>
    </dgm:pt>
    <dgm:pt modelId="{ED419E37-4A5D-4AC5-A038-3579188B5DD3}" type="pres">
      <dgm:prSet presAssocID="{0ADB37A6-8DEA-4FA9-90B4-628E49E85CDE}" presName="connectorText" presStyleLbl="sibTrans2D1" presStyleIdx="1" presStyleCnt="6"/>
      <dgm:spPr/>
      <dgm:t>
        <a:bodyPr/>
        <a:lstStyle/>
        <a:p>
          <a:endParaRPr lang="de-DE"/>
        </a:p>
      </dgm:t>
    </dgm:pt>
    <dgm:pt modelId="{740739C9-16DC-4E32-ABC1-AA74D93EAD4D}" type="pres">
      <dgm:prSet presAssocID="{96E24D72-5DBA-47B0-AA95-0879D952A986}" presName="node" presStyleLbl="node1" presStyleIdx="1" presStyleCnt="6">
        <dgm:presLayoutVars>
          <dgm:bulletEnabled val="1"/>
        </dgm:presLayoutVars>
      </dgm:prSet>
      <dgm:spPr/>
      <dgm:t>
        <a:bodyPr/>
        <a:lstStyle/>
        <a:p>
          <a:endParaRPr lang="de-DE"/>
        </a:p>
      </dgm:t>
    </dgm:pt>
    <dgm:pt modelId="{9E64A16B-44D6-409E-9F53-782DD2463033}" type="pres">
      <dgm:prSet presAssocID="{D020DFAE-FC40-41BA-9192-7C30179104AF}" presName="parTrans" presStyleLbl="sibTrans2D1" presStyleIdx="2" presStyleCnt="6"/>
      <dgm:spPr/>
      <dgm:t>
        <a:bodyPr/>
        <a:lstStyle/>
        <a:p>
          <a:endParaRPr lang="de-DE"/>
        </a:p>
      </dgm:t>
    </dgm:pt>
    <dgm:pt modelId="{C5F351BE-5883-49F3-B890-08A2C9674825}" type="pres">
      <dgm:prSet presAssocID="{D020DFAE-FC40-41BA-9192-7C30179104AF}" presName="connectorText" presStyleLbl="sibTrans2D1" presStyleIdx="2" presStyleCnt="6"/>
      <dgm:spPr/>
      <dgm:t>
        <a:bodyPr/>
        <a:lstStyle/>
        <a:p>
          <a:endParaRPr lang="de-DE"/>
        </a:p>
      </dgm:t>
    </dgm:pt>
    <dgm:pt modelId="{CF5F5C07-CEF1-46FA-9FD0-C3F2AAD10AE2}" type="pres">
      <dgm:prSet presAssocID="{FFE1976D-D82E-49E2-A7CC-4A9548F149E8}" presName="node" presStyleLbl="node1" presStyleIdx="2" presStyleCnt="6">
        <dgm:presLayoutVars>
          <dgm:bulletEnabled val="1"/>
        </dgm:presLayoutVars>
      </dgm:prSet>
      <dgm:spPr/>
      <dgm:t>
        <a:bodyPr/>
        <a:lstStyle/>
        <a:p>
          <a:endParaRPr lang="de-DE"/>
        </a:p>
      </dgm:t>
    </dgm:pt>
    <dgm:pt modelId="{2B209DF8-E17E-464F-A439-2F2D89694094}" type="pres">
      <dgm:prSet presAssocID="{D5C25E18-15A0-4578-827C-FAD5C878973B}" presName="parTrans" presStyleLbl="sibTrans2D1" presStyleIdx="3" presStyleCnt="6"/>
      <dgm:spPr/>
      <dgm:t>
        <a:bodyPr/>
        <a:lstStyle/>
        <a:p>
          <a:endParaRPr lang="de-DE"/>
        </a:p>
      </dgm:t>
    </dgm:pt>
    <dgm:pt modelId="{6EBC4CF7-F025-418F-80AF-C60BC902518D}" type="pres">
      <dgm:prSet presAssocID="{D5C25E18-15A0-4578-827C-FAD5C878973B}" presName="connectorText" presStyleLbl="sibTrans2D1" presStyleIdx="3" presStyleCnt="6"/>
      <dgm:spPr/>
      <dgm:t>
        <a:bodyPr/>
        <a:lstStyle/>
        <a:p>
          <a:endParaRPr lang="de-DE"/>
        </a:p>
      </dgm:t>
    </dgm:pt>
    <dgm:pt modelId="{281BF773-53C3-45E1-B2A2-83DE0E240945}" type="pres">
      <dgm:prSet presAssocID="{3F0F885A-4D06-4F3D-A51B-3D4BAAD9648D}" presName="node" presStyleLbl="node1" presStyleIdx="3" presStyleCnt="6">
        <dgm:presLayoutVars>
          <dgm:bulletEnabled val="1"/>
        </dgm:presLayoutVars>
      </dgm:prSet>
      <dgm:spPr/>
      <dgm:t>
        <a:bodyPr/>
        <a:lstStyle/>
        <a:p>
          <a:endParaRPr lang="de-DE"/>
        </a:p>
      </dgm:t>
    </dgm:pt>
    <dgm:pt modelId="{32FA94EB-B3AB-4E70-9664-D63941E1DECF}" type="pres">
      <dgm:prSet presAssocID="{9CBD9E1E-CB06-4C88-8AEA-3C33C32A3F81}" presName="parTrans" presStyleLbl="sibTrans2D1" presStyleIdx="4" presStyleCnt="6"/>
      <dgm:spPr/>
      <dgm:t>
        <a:bodyPr/>
        <a:lstStyle/>
        <a:p>
          <a:endParaRPr lang="de-DE"/>
        </a:p>
      </dgm:t>
    </dgm:pt>
    <dgm:pt modelId="{414023BA-B8D6-491D-824C-1EA788DDD04E}" type="pres">
      <dgm:prSet presAssocID="{9CBD9E1E-CB06-4C88-8AEA-3C33C32A3F81}" presName="connectorText" presStyleLbl="sibTrans2D1" presStyleIdx="4" presStyleCnt="6"/>
      <dgm:spPr/>
      <dgm:t>
        <a:bodyPr/>
        <a:lstStyle/>
        <a:p>
          <a:endParaRPr lang="de-DE"/>
        </a:p>
      </dgm:t>
    </dgm:pt>
    <dgm:pt modelId="{8ADD6AB0-FDA3-4743-A1F2-B2DAD7F9CDD2}" type="pres">
      <dgm:prSet presAssocID="{60612A92-4EBF-459D-805A-B1CD7FD68759}" presName="node" presStyleLbl="node1" presStyleIdx="4" presStyleCnt="6">
        <dgm:presLayoutVars>
          <dgm:bulletEnabled val="1"/>
        </dgm:presLayoutVars>
      </dgm:prSet>
      <dgm:spPr/>
      <dgm:t>
        <a:bodyPr/>
        <a:lstStyle/>
        <a:p>
          <a:endParaRPr lang="de-DE"/>
        </a:p>
      </dgm:t>
    </dgm:pt>
    <dgm:pt modelId="{0C431A88-421D-41A2-8E09-816B11A608E9}" type="pres">
      <dgm:prSet presAssocID="{168541DD-3EF4-48EA-A728-586B794B17F2}" presName="parTrans" presStyleLbl="sibTrans2D1" presStyleIdx="5" presStyleCnt="6"/>
      <dgm:spPr/>
      <dgm:t>
        <a:bodyPr/>
        <a:lstStyle/>
        <a:p>
          <a:endParaRPr lang="de-DE"/>
        </a:p>
      </dgm:t>
    </dgm:pt>
    <dgm:pt modelId="{4DD41723-1810-49BF-8446-968700848316}" type="pres">
      <dgm:prSet presAssocID="{168541DD-3EF4-48EA-A728-586B794B17F2}" presName="connectorText" presStyleLbl="sibTrans2D1" presStyleIdx="5" presStyleCnt="6"/>
      <dgm:spPr/>
      <dgm:t>
        <a:bodyPr/>
        <a:lstStyle/>
        <a:p>
          <a:endParaRPr lang="de-DE"/>
        </a:p>
      </dgm:t>
    </dgm:pt>
    <dgm:pt modelId="{5087D389-1C17-48D5-A051-9433B0AC0B1B}" type="pres">
      <dgm:prSet presAssocID="{C06597CC-6966-48C3-B01A-EE17AD2952FC}" presName="node" presStyleLbl="node1" presStyleIdx="5" presStyleCnt="6">
        <dgm:presLayoutVars>
          <dgm:bulletEnabled val="1"/>
        </dgm:presLayoutVars>
      </dgm:prSet>
      <dgm:spPr/>
      <dgm:t>
        <a:bodyPr/>
        <a:lstStyle/>
        <a:p>
          <a:endParaRPr lang="de-DE"/>
        </a:p>
      </dgm:t>
    </dgm:pt>
  </dgm:ptLst>
  <dgm:cxnLst>
    <dgm:cxn modelId="{D4F3A83D-AE94-4525-BB9A-577494E0BC7A}" srcId="{186E24EF-2BDC-46CC-B725-D889F320CD6E}" destId="{865D3768-612B-43C9-B104-C6FFFDB7D29C}" srcOrd="0" destOrd="0" parTransId="{039A1448-8D7E-4B01-AF9B-2A822B973B52}" sibTransId="{3094BDD4-A2A6-426B-BB11-8689DE3E3A06}"/>
    <dgm:cxn modelId="{22EAB53A-186D-6245-AD71-7E94D7892C4F}" type="presOf" srcId="{3F0F885A-4D06-4F3D-A51B-3D4BAAD9648D}" destId="{281BF773-53C3-45E1-B2A2-83DE0E240945}" srcOrd="0" destOrd="0" presId="urn:microsoft.com/office/officeart/2005/8/layout/radial5"/>
    <dgm:cxn modelId="{175CA6CE-A711-49A2-9B29-4C023A4B9EF5}" srcId="{865D3768-612B-43C9-B104-C6FFFDB7D29C}" destId="{FFE1976D-D82E-49E2-A7CC-4A9548F149E8}" srcOrd="2" destOrd="0" parTransId="{D020DFAE-FC40-41BA-9192-7C30179104AF}" sibTransId="{9C088F73-3E1D-408A-BC29-12C46D9FF9EE}"/>
    <dgm:cxn modelId="{E77D611C-6CD2-AD4C-83F8-4F44ACC4A8E0}" type="presOf" srcId="{F2492FCB-133B-4F7C-B39F-21FB83EBD95C}" destId="{35F7C1E2-E202-4DF6-8972-1F35046E507F}" srcOrd="0" destOrd="0" presId="urn:microsoft.com/office/officeart/2005/8/layout/radial5"/>
    <dgm:cxn modelId="{AAFA9A27-9F76-694C-83A5-597D97B40B4D}" type="presOf" srcId="{865D3768-612B-43C9-B104-C6FFFDB7D29C}" destId="{661A9C75-B817-42F4-8019-CA72D746E4D4}" srcOrd="0" destOrd="0" presId="urn:microsoft.com/office/officeart/2005/8/layout/radial5"/>
    <dgm:cxn modelId="{5F2F7230-EDF9-3E44-A43D-998FE01E2F0F}" type="presOf" srcId="{6F6B80E2-E8B1-4F02-922B-C97E6E4BDFB9}" destId="{04A995DB-A781-412F-BCBF-BF2248B94A92}" srcOrd="1" destOrd="0" presId="urn:microsoft.com/office/officeart/2005/8/layout/radial5"/>
    <dgm:cxn modelId="{736A2FB2-1D76-4AEB-B246-F9FCAE4F134A}" srcId="{865D3768-612B-43C9-B104-C6FFFDB7D29C}" destId="{96E24D72-5DBA-47B0-AA95-0879D952A986}" srcOrd="1" destOrd="0" parTransId="{0ADB37A6-8DEA-4FA9-90B4-628E49E85CDE}" sibTransId="{3FD479CF-F393-4B57-9801-9B9DB5E89797}"/>
    <dgm:cxn modelId="{7EEC9321-07B3-7847-99B0-6C7870AC6850}" type="presOf" srcId="{168541DD-3EF4-48EA-A728-586B794B17F2}" destId="{4DD41723-1810-49BF-8446-968700848316}" srcOrd="1" destOrd="0" presId="urn:microsoft.com/office/officeart/2005/8/layout/radial5"/>
    <dgm:cxn modelId="{74A17E28-CFF6-AB48-8603-F8B832EE2E13}" type="presOf" srcId="{6F6B80E2-E8B1-4F02-922B-C97E6E4BDFB9}" destId="{8BAE6728-35BE-4B72-8751-FE9666A17461}" srcOrd="0" destOrd="0" presId="urn:microsoft.com/office/officeart/2005/8/layout/radial5"/>
    <dgm:cxn modelId="{44711AEF-5041-5A43-889E-2B521E129273}" type="presOf" srcId="{186E24EF-2BDC-46CC-B725-D889F320CD6E}" destId="{E11BE06D-3432-4CE7-ABBE-DBECAFAB59BE}" srcOrd="0" destOrd="0" presId="urn:microsoft.com/office/officeart/2005/8/layout/radial5"/>
    <dgm:cxn modelId="{DE2E219E-876C-493C-B98B-CC9C8C64BCAB}" srcId="{865D3768-612B-43C9-B104-C6FFFDB7D29C}" destId="{C06597CC-6966-48C3-B01A-EE17AD2952FC}" srcOrd="5" destOrd="0" parTransId="{168541DD-3EF4-48EA-A728-586B794B17F2}" sibTransId="{DFE2D44D-970A-4287-8FCF-FAF0AA5D50AB}"/>
    <dgm:cxn modelId="{36868B2B-BAE7-6D46-AE9A-79AD53DC41B3}" type="presOf" srcId="{60612A92-4EBF-459D-805A-B1CD7FD68759}" destId="{8ADD6AB0-FDA3-4743-A1F2-B2DAD7F9CDD2}" srcOrd="0" destOrd="0" presId="urn:microsoft.com/office/officeart/2005/8/layout/radial5"/>
    <dgm:cxn modelId="{200577E0-92CE-4D4E-B5B9-0A71D3A9B855}" type="presOf" srcId="{168541DD-3EF4-48EA-A728-586B794B17F2}" destId="{0C431A88-421D-41A2-8E09-816B11A608E9}" srcOrd="0" destOrd="0" presId="urn:microsoft.com/office/officeart/2005/8/layout/radial5"/>
    <dgm:cxn modelId="{00F191BC-B0A3-4349-A5F5-9906C4D2877F}" type="presOf" srcId="{0ADB37A6-8DEA-4FA9-90B4-628E49E85CDE}" destId="{3A66533D-61A0-4F60-A075-A6DBDA6D2F42}" srcOrd="0" destOrd="0" presId="urn:microsoft.com/office/officeart/2005/8/layout/radial5"/>
    <dgm:cxn modelId="{39C88BAF-431D-0D43-B34E-3D34D760C11E}" type="presOf" srcId="{D5C25E18-15A0-4578-827C-FAD5C878973B}" destId="{6EBC4CF7-F025-418F-80AF-C60BC902518D}" srcOrd="1" destOrd="0" presId="urn:microsoft.com/office/officeart/2005/8/layout/radial5"/>
    <dgm:cxn modelId="{C4D40338-24DD-4C47-95CB-80E429E10A84}" srcId="{865D3768-612B-43C9-B104-C6FFFDB7D29C}" destId="{60612A92-4EBF-459D-805A-B1CD7FD68759}" srcOrd="4" destOrd="0" parTransId="{9CBD9E1E-CB06-4C88-8AEA-3C33C32A3F81}" sibTransId="{CE7EC5FF-BAB1-4F9B-B220-0DD9AB4437F2}"/>
    <dgm:cxn modelId="{662109B3-93BB-AB49-8A85-453A2FD55799}" type="presOf" srcId="{96E24D72-5DBA-47B0-AA95-0879D952A986}" destId="{740739C9-16DC-4E32-ABC1-AA74D93EAD4D}" srcOrd="0" destOrd="0" presId="urn:microsoft.com/office/officeart/2005/8/layout/radial5"/>
    <dgm:cxn modelId="{FA61950B-2011-A04B-8C72-AA0A1BE8FD12}" type="presOf" srcId="{0ADB37A6-8DEA-4FA9-90B4-628E49E85CDE}" destId="{ED419E37-4A5D-4AC5-A038-3579188B5DD3}" srcOrd="1" destOrd="0" presId="urn:microsoft.com/office/officeart/2005/8/layout/radial5"/>
    <dgm:cxn modelId="{8AB76EBD-C22A-45D6-9164-FF3ABC2E5542}" srcId="{865D3768-612B-43C9-B104-C6FFFDB7D29C}" destId="{3F0F885A-4D06-4F3D-A51B-3D4BAAD9648D}" srcOrd="3" destOrd="0" parTransId="{D5C25E18-15A0-4578-827C-FAD5C878973B}" sibTransId="{BB113BC0-0ABA-480E-AFD1-9ED9DC0A7D11}"/>
    <dgm:cxn modelId="{01AC6E03-E071-8448-A787-2B7650B0326E}" type="presOf" srcId="{D020DFAE-FC40-41BA-9192-7C30179104AF}" destId="{9E64A16B-44D6-409E-9F53-782DD2463033}" srcOrd="0" destOrd="0" presId="urn:microsoft.com/office/officeart/2005/8/layout/radial5"/>
    <dgm:cxn modelId="{6ED62ED6-EA04-714E-9353-581C873BB929}" type="presOf" srcId="{FFE1976D-D82E-49E2-A7CC-4A9548F149E8}" destId="{CF5F5C07-CEF1-46FA-9FD0-C3F2AAD10AE2}" srcOrd="0" destOrd="0" presId="urn:microsoft.com/office/officeart/2005/8/layout/radial5"/>
    <dgm:cxn modelId="{85311D6D-C362-5444-824D-17CDBD63AC8C}" type="presOf" srcId="{9CBD9E1E-CB06-4C88-8AEA-3C33C32A3F81}" destId="{32FA94EB-B3AB-4E70-9664-D63941E1DECF}" srcOrd="0" destOrd="0" presId="urn:microsoft.com/office/officeart/2005/8/layout/radial5"/>
    <dgm:cxn modelId="{3B322A4C-BDAC-8E43-B59E-5435E2917B53}" type="presOf" srcId="{9CBD9E1E-CB06-4C88-8AEA-3C33C32A3F81}" destId="{414023BA-B8D6-491D-824C-1EA788DDD04E}" srcOrd="1" destOrd="0" presId="urn:microsoft.com/office/officeart/2005/8/layout/radial5"/>
    <dgm:cxn modelId="{75C5C52D-CEEB-A743-87D0-82A40305BD78}" type="presOf" srcId="{D5C25E18-15A0-4578-827C-FAD5C878973B}" destId="{2B209DF8-E17E-464F-A439-2F2D89694094}" srcOrd="0" destOrd="0" presId="urn:microsoft.com/office/officeart/2005/8/layout/radial5"/>
    <dgm:cxn modelId="{21ACD07D-B5A2-2140-9266-E64EAB1491E0}" type="presOf" srcId="{D020DFAE-FC40-41BA-9192-7C30179104AF}" destId="{C5F351BE-5883-49F3-B890-08A2C9674825}" srcOrd="1" destOrd="0" presId="urn:microsoft.com/office/officeart/2005/8/layout/radial5"/>
    <dgm:cxn modelId="{B066D4B0-D249-B746-903D-D6F900B24878}" type="presOf" srcId="{C06597CC-6966-48C3-B01A-EE17AD2952FC}" destId="{5087D389-1C17-48D5-A051-9433B0AC0B1B}" srcOrd="0" destOrd="0" presId="urn:microsoft.com/office/officeart/2005/8/layout/radial5"/>
    <dgm:cxn modelId="{39C5856D-ED45-402E-825C-2BC8A72DCEE8}" srcId="{865D3768-612B-43C9-B104-C6FFFDB7D29C}" destId="{F2492FCB-133B-4F7C-B39F-21FB83EBD95C}" srcOrd="0" destOrd="0" parTransId="{6F6B80E2-E8B1-4F02-922B-C97E6E4BDFB9}" sibTransId="{39220A62-CC62-4616-8CC4-F08A7C9F966B}"/>
    <dgm:cxn modelId="{F527F9BA-E7C2-1D42-B5CA-5653B6936355}" type="presParOf" srcId="{E11BE06D-3432-4CE7-ABBE-DBECAFAB59BE}" destId="{661A9C75-B817-42F4-8019-CA72D746E4D4}" srcOrd="0" destOrd="0" presId="urn:microsoft.com/office/officeart/2005/8/layout/radial5"/>
    <dgm:cxn modelId="{FC0DBF1A-22BC-344C-B880-1888EFE74FB2}" type="presParOf" srcId="{E11BE06D-3432-4CE7-ABBE-DBECAFAB59BE}" destId="{8BAE6728-35BE-4B72-8751-FE9666A17461}" srcOrd="1" destOrd="0" presId="urn:microsoft.com/office/officeart/2005/8/layout/radial5"/>
    <dgm:cxn modelId="{5024E66C-C187-E74E-B1DB-0F4CFB86B091}" type="presParOf" srcId="{8BAE6728-35BE-4B72-8751-FE9666A17461}" destId="{04A995DB-A781-412F-BCBF-BF2248B94A92}" srcOrd="0" destOrd="0" presId="urn:microsoft.com/office/officeart/2005/8/layout/radial5"/>
    <dgm:cxn modelId="{075534D9-A9AA-3540-8CAC-D200FEBB9DDD}" type="presParOf" srcId="{E11BE06D-3432-4CE7-ABBE-DBECAFAB59BE}" destId="{35F7C1E2-E202-4DF6-8972-1F35046E507F}" srcOrd="2" destOrd="0" presId="urn:microsoft.com/office/officeart/2005/8/layout/radial5"/>
    <dgm:cxn modelId="{65004DC6-F771-4E42-B76C-71041624201C}" type="presParOf" srcId="{E11BE06D-3432-4CE7-ABBE-DBECAFAB59BE}" destId="{3A66533D-61A0-4F60-A075-A6DBDA6D2F42}" srcOrd="3" destOrd="0" presId="urn:microsoft.com/office/officeart/2005/8/layout/radial5"/>
    <dgm:cxn modelId="{9BAFA9E6-09D1-694D-BC9F-014A0A93A156}" type="presParOf" srcId="{3A66533D-61A0-4F60-A075-A6DBDA6D2F42}" destId="{ED419E37-4A5D-4AC5-A038-3579188B5DD3}" srcOrd="0" destOrd="0" presId="urn:microsoft.com/office/officeart/2005/8/layout/radial5"/>
    <dgm:cxn modelId="{183C312E-14B4-C249-95EB-3022AEDEF533}" type="presParOf" srcId="{E11BE06D-3432-4CE7-ABBE-DBECAFAB59BE}" destId="{740739C9-16DC-4E32-ABC1-AA74D93EAD4D}" srcOrd="4" destOrd="0" presId="urn:microsoft.com/office/officeart/2005/8/layout/radial5"/>
    <dgm:cxn modelId="{FE82827A-CDA8-FB41-AA0F-C2FD0A12B955}" type="presParOf" srcId="{E11BE06D-3432-4CE7-ABBE-DBECAFAB59BE}" destId="{9E64A16B-44D6-409E-9F53-782DD2463033}" srcOrd="5" destOrd="0" presId="urn:microsoft.com/office/officeart/2005/8/layout/radial5"/>
    <dgm:cxn modelId="{4F91FF8C-3B49-3D43-A620-532652AA0A1C}" type="presParOf" srcId="{9E64A16B-44D6-409E-9F53-782DD2463033}" destId="{C5F351BE-5883-49F3-B890-08A2C9674825}" srcOrd="0" destOrd="0" presId="urn:microsoft.com/office/officeart/2005/8/layout/radial5"/>
    <dgm:cxn modelId="{3C18CD38-9026-9147-A8F9-547D71559AD8}" type="presParOf" srcId="{E11BE06D-3432-4CE7-ABBE-DBECAFAB59BE}" destId="{CF5F5C07-CEF1-46FA-9FD0-C3F2AAD10AE2}" srcOrd="6" destOrd="0" presId="urn:microsoft.com/office/officeart/2005/8/layout/radial5"/>
    <dgm:cxn modelId="{8708966C-13E0-9F4C-8F2C-D20ABF840A9E}" type="presParOf" srcId="{E11BE06D-3432-4CE7-ABBE-DBECAFAB59BE}" destId="{2B209DF8-E17E-464F-A439-2F2D89694094}" srcOrd="7" destOrd="0" presId="urn:microsoft.com/office/officeart/2005/8/layout/radial5"/>
    <dgm:cxn modelId="{C83102E5-2F63-F74E-8935-B73E4E57583F}" type="presParOf" srcId="{2B209DF8-E17E-464F-A439-2F2D89694094}" destId="{6EBC4CF7-F025-418F-80AF-C60BC902518D}" srcOrd="0" destOrd="0" presId="urn:microsoft.com/office/officeart/2005/8/layout/radial5"/>
    <dgm:cxn modelId="{1E47EA20-F38C-A84E-B7FA-FD42C8A3294E}" type="presParOf" srcId="{E11BE06D-3432-4CE7-ABBE-DBECAFAB59BE}" destId="{281BF773-53C3-45E1-B2A2-83DE0E240945}" srcOrd="8" destOrd="0" presId="urn:microsoft.com/office/officeart/2005/8/layout/radial5"/>
    <dgm:cxn modelId="{67C08F45-E8AA-1F46-8B3D-22DAA9277F1A}" type="presParOf" srcId="{E11BE06D-3432-4CE7-ABBE-DBECAFAB59BE}" destId="{32FA94EB-B3AB-4E70-9664-D63941E1DECF}" srcOrd="9" destOrd="0" presId="urn:microsoft.com/office/officeart/2005/8/layout/radial5"/>
    <dgm:cxn modelId="{D59D4924-5565-6447-BC5D-94A60F81D9B0}" type="presParOf" srcId="{32FA94EB-B3AB-4E70-9664-D63941E1DECF}" destId="{414023BA-B8D6-491D-824C-1EA788DDD04E}" srcOrd="0" destOrd="0" presId="urn:microsoft.com/office/officeart/2005/8/layout/radial5"/>
    <dgm:cxn modelId="{4DAF98C1-5167-8445-9B92-89EC07778A5E}" type="presParOf" srcId="{E11BE06D-3432-4CE7-ABBE-DBECAFAB59BE}" destId="{8ADD6AB0-FDA3-4743-A1F2-B2DAD7F9CDD2}" srcOrd="10" destOrd="0" presId="urn:microsoft.com/office/officeart/2005/8/layout/radial5"/>
    <dgm:cxn modelId="{27A61860-A697-864D-9A18-7B6610C28726}" type="presParOf" srcId="{E11BE06D-3432-4CE7-ABBE-DBECAFAB59BE}" destId="{0C431A88-421D-41A2-8E09-816B11A608E9}" srcOrd="11" destOrd="0" presId="urn:microsoft.com/office/officeart/2005/8/layout/radial5"/>
    <dgm:cxn modelId="{B128B9CA-5442-0B41-9340-5D794B1B3C36}" type="presParOf" srcId="{0C431A88-421D-41A2-8E09-816B11A608E9}" destId="{4DD41723-1810-49BF-8446-968700848316}" srcOrd="0" destOrd="0" presId="urn:microsoft.com/office/officeart/2005/8/layout/radial5"/>
    <dgm:cxn modelId="{6FC5ECE9-D62A-3B46-96E3-CE42A41E41D9}" type="presParOf" srcId="{E11BE06D-3432-4CE7-ABBE-DBECAFAB59BE}" destId="{5087D389-1C17-48D5-A051-9433B0AC0B1B}"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Touchscreen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Mobilgerät</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Prozessor</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err="1" smtClean="0"/>
            <a:t>Accelerometer</a:t>
          </a:r>
          <a:r>
            <a:rPr lang="de-DE" dirty="0" smtClean="0"/>
            <a:t> Sensor</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Speicher</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err="1" smtClean="0"/>
            <a:t>Bluetoothmodul</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de-DE"/>
        </a:p>
      </dgm:t>
    </dgm:pt>
    <dgm:pt modelId="{4C5A628C-DAC4-42A4-94CB-319C507621E6}" type="pres">
      <dgm:prSet presAssocID="{74BF0AD8-8450-4BDC-B693-806C01CAE05C}" presName="connectorText" presStyleLbl="sibTrans2D1" presStyleIdx="0" presStyleCnt="5"/>
      <dgm:spPr/>
      <dgm:t>
        <a:bodyPr/>
        <a:lstStyle/>
        <a:p>
          <a:endParaRPr lang="de-DE"/>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de-DE"/>
        </a:p>
      </dgm:t>
    </dgm:pt>
    <dgm:pt modelId="{0491B216-38EC-4B0D-9A11-F64E45B9EEFD}" type="pres">
      <dgm:prSet presAssocID="{E50110B5-4652-473D-84B3-75BCE8596F7B}" presName="connectorText" presStyleLbl="sibTrans2D1" presStyleIdx="1" presStyleCnt="5"/>
      <dgm:spPr/>
      <dgm:t>
        <a:bodyPr/>
        <a:lstStyle/>
        <a:p>
          <a:endParaRPr lang="de-DE"/>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de-DE"/>
        </a:p>
      </dgm:t>
    </dgm:pt>
    <dgm:pt modelId="{70632132-F04B-4AE9-B8B0-6DB588EAB060}" type="pres">
      <dgm:prSet presAssocID="{2B4B9154-9539-4EC0-B8DA-D49E34B4B1D3}" presName="connectorText" presStyleLbl="sibTrans2D1" presStyleIdx="2" presStyleCnt="5"/>
      <dgm:spPr/>
      <dgm:t>
        <a:bodyPr/>
        <a:lstStyle/>
        <a:p>
          <a:endParaRPr lang="de-DE"/>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de-DE"/>
        </a:p>
      </dgm:t>
    </dgm:pt>
    <dgm:pt modelId="{A1EDBFD4-C0A4-4619-9098-027032D0038D}" type="pres">
      <dgm:prSet presAssocID="{A39D52ED-2C6F-4C6F-A72E-A038764FB536}" presName="connectorText" presStyleLbl="sibTrans2D1" presStyleIdx="3" presStyleCnt="5"/>
      <dgm:spPr/>
      <dgm:t>
        <a:bodyPr/>
        <a:lstStyle/>
        <a:p>
          <a:endParaRPr lang="de-DE"/>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de-DE"/>
        </a:p>
      </dgm:t>
    </dgm:pt>
    <dgm:pt modelId="{732EBD56-AE03-4017-A3B7-B78030B1E1CF}" type="pres">
      <dgm:prSet presAssocID="{CC1D2F84-78D5-43C8-A13B-1D8019E6EDB6}" presName="connectorText" presStyleLbl="sibTrans2D1" presStyleIdx="4" presStyleCnt="5"/>
      <dgm:spPr/>
      <dgm:t>
        <a:bodyPr/>
        <a:lstStyle/>
        <a:p>
          <a:endParaRPr lang="de-DE"/>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B4801340-BCC9-6544-A819-96627DB6DCFA}" type="presOf" srcId="{64300844-45B9-47B7-BE5D-029288657376}" destId="{A18BD2AC-1DAF-4C0D-878E-6FAF13AD5416}" srcOrd="0" destOrd="0" presId="urn:microsoft.com/office/officeart/2005/8/layout/radial5"/>
    <dgm:cxn modelId="{59D21706-54CF-E44C-8DEE-B3B4F5F7766A}" type="presOf" srcId="{74BF0AD8-8450-4BDC-B693-806C01CAE05C}" destId="{DF6CD740-0B72-4EF5-87A9-9067A199471F}" srcOrd="0" destOrd="0" presId="urn:microsoft.com/office/officeart/2005/8/layout/radial5"/>
    <dgm:cxn modelId="{EC90BDBB-BB71-4F4F-BC04-CAA2E13850CD}" type="presOf" srcId="{A922D5F4-4F67-43F5-8D5B-CE3A4FDA056E}" destId="{64909A40-281C-4012-A290-11E105503859}" srcOrd="0" destOrd="0" presId="urn:microsoft.com/office/officeart/2005/8/layout/radial5"/>
    <dgm:cxn modelId="{C021A797-002A-0342-960C-F097D32441AC}" type="presOf" srcId="{7716D2D7-AE11-4024-8BA5-BEC8373344D7}" destId="{456C5250-D558-4F2C-89A4-BE2586DD6F8B}" srcOrd="0" destOrd="0" presId="urn:microsoft.com/office/officeart/2005/8/layout/radial5"/>
    <dgm:cxn modelId="{4C6AEC0F-1277-9C4B-A3BC-3F10E561A159}" type="presOf" srcId="{A39D52ED-2C6F-4C6F-A72E-A038764FB536}" destId="{21E06869-D0ED-4F86-B83D-56936213F1DB}"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07A25189-6EC2-D242-976A-D9AF1CD85BAF}" type="presOf" srcId="{C3E4261E-2688-4872-B706-CE0713E77E84}" destId="{9C675751-0D64-417B-8F0C-57B1CD04880F}" srcOrd="0" destOrd="0" presId="urn:microsoft.com/office/officeart/2005/8/layout/radial5"/>
    <dgm:cxn modelId="{A35AF546-83C1-4D4E-9B06-713011FCD018}" type="presOf" srcId="{7A22B761-0B28-4A3D-8617-902603212F4F}" destId="{B48F9EDF-BEE9-45B1-A774-20C0F452687D}" srcOrd="0" destOrd="0" presId="urn:microsoft.com/office/officeart/2005/8/layout/radial5"/>
    <dgm:cxn modelId="{451118F4-5A5A-874C-AFFF-D96D15E946C9}" type="presOf" srcId="{EDB42703-B83A-4794-9521-E964E1FACBC0}" destId="{E3B9CC4E-B289-45D2-8E8D-5A5CAE1614BE}" srcOrd="0" destOrd="0" presId="urn:microsoft.com/office/officeart/2005/8/layout/radial5"/>
    <dgm:cxn modelId="{E0657731-A53A-1A4B-8357-7ACE1A4DFCE1}" type="presOf" srcId="{74BF0AD8-8450-4BDC-B693-806C01CAE05C}" destId="{4C5A628C-DAC4-42A4-94CB-319C507621E6}" srcOrd="1"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28311FC9-A6F0-E644-9E1F-5C788EF8453C}" type="presOf" srcId="{2B4B9154-9539-4EC0-B8DA-D49E34B4B1D3}" destId="{70632132-F04B-4AE9-B8B0-6DB588EAB060}" srcOrd="1"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9D17D8F1-F715-0448-AF94-3435F8E3C0C5}" type="presOf" srcId="{2B4B9154-9539-4EC0-B8DA-D49E34B4B1D3}" destId="{3E6C5A5E-0CE7-4DD8-A7B7-858141A2AFFD}" srcOrd="0" destOrd="0" presId="urn:microsoft.com/office/officeart/2005/8/layout/radial5"/>
    <dgm:cxn modelId="{22B56575-BD96-8E46-A7A1-314FE673B753}" type="presOf" srcId="{A39D52ED-2C6F-4C6F-A72E-A038764FB536}" destId="{A1EDBFD4-C0A4-4619-9098-027032D0038D}" srcOrd="1" destOrd="0" presId="urn:microsoft.com/office/officeart/2005/8/layout/radial5"/>
    <dgm:cxn modelId="{9D709C46-D9F5-F946-8661-252CD134D581}" type="presOf" srcId="{CC1D2F84-78D5-43C8-A13B-1D8019E6EDB6}" destId="{732EBD56-AE03-4017-A3B7-B78030B1E1CF}"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B209C93B-AEE2-ED47-BA44-A8BA45BBAE46}" type="presOf" srcId="{E50110B5-4652-473D-84B3-75BCE8596F7B}" destId="{0491B216-38EC-4B0D-9A11-F64E45B9EEFD}" srcOrd="1" destOrd="0" presId="urn:microsoft.com/office/officeart/2005/8/layout/radial5"/>
    <dgm:cxn modelId="{DF31699E-C6F3-B64D-AD9D-04AC320E4EA3}" type="presOf" srcId="{E50110B5-4652-473D-84B3-75BCE8596F7B}" destId="{B64A740A-0CF2-4AF6-967C-823BFD6C8C9B}"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C19BCB79-E8C4-A247-8C4E-18FFE93A516D}" type="presOf" srcId="{CC1D2F84-78D5-43C8-A13B-1D8019E6EDB6}" destId="{C05010F8-9818-4F8B-9B04-617C92E895A4}"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27BF1510-63FB-E046-B28C-F89D7D2FF8F3}" type="presOf" srcId="{70409739-4290-4ADE-91B8-5FB68AFE6F81}" destId="{A352E85C-0B09-47E6-9092-CDB78B8C46E7}" srcOrd="0" destOrd="0" presId="urn:microsoft.com/office/officeart/2005/8/layout/radial5"/>
    <dgm:cxn modelId="{A2EF187E-526D-BD43-81D8-ADD8A0059575}" type="presParOf" srcId="{B48F9EDF-BEE9-45B1-A774-20C0F452687D}" destId="{A18BD2AC-1DAF-4C0D-878E-6FAF13AD5416}" srcOrd="0" destOrd="0" presId="urn:microsoft.com/office/officeart/2005/8/layout/radial5"/>
    <dgm:cxn modelId="{7166971C-2FDB-0048-B57E-25FEBDFE811F}" type="presParOf" srcId="{B48F9EDF-BEE9-45B1-A774-20C0F452687D}" destId="{DF6CD740-0B72-4EF5-87A9-9067A199471F}" srcOrd="1" destOrd="0" presId="urn:microsoft.com/office/officeart/2005/8/layout/radial5"/>
    <dgm:cxn modelId="{8085D7FD-BD3D-3944-B116-E191D390FE90}" type="presParOf" srcId="{DF6CD740-0B72-4EF5-87A9-9067A199471F}" destId="{4C5A628C-DAC4-42A4-94CB-319C507621E6}" srcOrd="0" destOrd="0" presId="urn:microsoft.com/office/officeart/2005/8/layout/radial5"/>
    <dgm:cxn modelId="{D5353417-6893-EB45-B2D0-16CA7BB72096}" type="presParOf" srcId="{B48F9EDF-BEE9-45B1-A774-20C0F452687D}" destId="{456C5250-D558-4F2C-89A4-BE2586DD6F8B}" srcOrd="2" destOrd="0" presId="urn:microsoft.com/office/officeart/2005/8/layout/radial5"/>
    <dgm:cxn modelId="{67AAA256-9174-8746-8C9B-071B81625201}" type="presParOf" srcId="{B48F9EDF-BEE9-45B1-A774-20C0F452687D}" destId="{B64A740A-0CF2-4AF6-967C-823BFD6C8C9B}" srcOrd="3" destOrd="0" presId="urn:microsoft.com/office/officeart/2005/8/layout/radial5"/>
    <dgm:cxn modelId="{6C8D9C5F-1F8E-424B-9CB2-5BEC25E87649}" type="presParOf" srcId="{B64A740A-0CF2-4AF6-967C-823BFD6C8C9B}" destId="{0491B216-38EC-4B0D-9A11-F64E45B9EEFD}" srcOrd="0" destOrd="0" presId="urn:microsoft.com/office/officeart/2005/8/layout/radial5"/>
    <dgm:cxn modelId="{77E6D594-72ED-B643-AB44-B936E357D43C}" type="presParOf" srcId="{B48F9EDF-BEE9-45B1-A774-20C0F452687D}" destId="{A352E85C-0B09-47E6-9092-CDB78B8C46E7}" srcOrd="4" destOrd="0" presId="urn:microsoft.com/office/officeart/2005/8/layout/radial5"/>
    <dgm:cxn modelId="{BAD6596F-13BF-934A-BBED-BB0B66314FEA}" type="presParOf" srcId="{B48F9EDF-BEE9-45B1-A774-20C0F452687D}" destId="{3E6C5A5E-0CE7-4DD8-A7B7-858141A2AFFD}" srcOrd="5" destOrd="0" presId="urn:microsoft.com/office/officeart/2005/8/layout/radial5"/>
    <dgm:cxn modelId="{A9265652-6259-DF48-954E-AE7AD5733F6B}" type="presParOf" srcId="{3E6C5A5E-0CE7-4DD8-A7B7-858141A2AFFD}" destId="{70632132-F04B-4AE9-B8B0-6DB588EAB060}" srcOrd="0" destOrd="0" presId="urn:microsoft.com/office/officeart/2005/8/layout/radial5"/>
    <dgm:cxn modelId="{C064D43C-7072-FA48-A708-0800C9DCAC0E}" type="presParOf" srcId="{B48F9EDF-BEE9-45B1-A774-20C0F452687D}" destId="{64909A40-281C-4012-A290-11E105503859}" srcOrd="6" destOrd="0" presId="urn:microsoft.com/office/officeart/2005/8/layout/radial5"/>
    <dgm:cxn modelId="{33F11B85-680A-E340-B11B-B9ABE088F7AC}" type="presParOf" srcId="{B48F9EDF-BEE9-45B1-A774-20C0F452687D}" destId="{21E06869-D0ED-4F86-B83D-56936213F1DB}" srcOrd="7" destOrd="0" presId="urn:microsoft.com/office/officeart/2005/8/layout/radial5"/>
    <dgm:cxn modelId="{118D0F45-2D28-0341-AC48-1406C1FD9254}" type="presParOf" srcId="{21E06869-D0ED-4F86-B83D-56936213F1DB}" destId="{A1EDBFD4-C0A4-4619-9098-027032D0038D}" srcOrd="0" destOrd="0" presId="urn:microsoft.com/office/officeart/2005/8/layout/radial5"/>
    <dgm:cxn modelId="{5648F235-C91B-B348-81B6-6679D8E9B95D}" type="presParOf" srcId="{B48F9EDF-BEE9-45B1-A774-20C0F452687D}" destId="{E3B9CC4E-B289-45D2-8E8D-5A5CAE1614BE}" srcOrd="8" destOrd="0" presId="urn:microsoft.com/office/officeart/2005/8/layout/radial5"/>
    <dgm:cxn modelId="{3C220389-7536-0E4E-8089-BAEC42B01A61}" type="presParOf" srcId="{B48F9EDF-BEE9-45B1-A774-20C0F452687D}" destId="{C05010F8-9818-4F8B-9B04-617C92E895A4}" srcOrd="9" destOrd="0" presId="urn:microsoft.com/office/officeart/2005/8/layout/radial5"/>
    <dgm:cxn modelId="{5AAC1903-00CB-0B4C-8A56-0181D4EDF605}" type="presParOf" srcId="{C05010F8-9818-4F8B-9B04-617C92E895A4}" destId="{732EBD56-AE03-4017-A3B7-B78030B1E1CF}" srcOrd="0" destOrd="0" presId="urn:microsoft.com/office/officeart/2005/8/layout/radial5"/>
    <dgm:cxn modelId="{14BBFBBB-BCF8-D042-9C29-6BBF2A69BECC}"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GUI</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App</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Sensorwert</a:t>
          </a:r>
        </a:p>
        <a:p>
          <a:r>
            <a:rPr lang="de-DE" dirty="0" err="1" smtClean="0"/>
            <a:t>mapping</a:t>
          </a:r>
          <a:endParaRPr lang="de-DE" dirty="0"/>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Hardware</a:t>
          </a:r>
        </a:p>
        <a:p>
          <a:r>
            <a:rPr lang="de-DE" dirty="0" err="1" smtClean="0"/>
            <a:t>schnittstelle</a:t>
          </a:r>
          <a:endParaRPr lang="de-DE" dirty="0"/>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Ereignis</a:t>
          </a:r>
        </a:p>
        <a:p>
          <a:r>
            <a:rPr lang="de-DE" dirty="0" err="1" smtClean="0"/>
            <a:t>steuerung</a:t>
          </a:r>
          <a:endParaRPr lang="de-DE" dirty="0"/>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Bluetooth</a:t>
          </a:r>
        </a:p>
        <a:p>
          <a:r>
            <a:rPr lang="de-DE" dirty="0" err="1" smtClean="0"/>
            <a:t>schnittstelle</a:t>
          </a:r>
          <a:endParaRPr lang="de-DE" dirty="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5"/>
      <dgm:spPr/>
      <dgm:t>
        <a:bodyPr/>
        <a:lstStyle/>
        <a:p>
          <a:endParaRPr lang="de-DE"/>
        </a:p>
      </dgm:t>
    </dgm:pt>
    <dgm:pt modelId="{4C5A628C-DAC4-42A4-94CB-319C507621E6}" type="pres">
      <dgm:prSet presAssocID="{74BF0AD8-8450-4BDC-B693-806C01CAE05C}" presName="connectorText" presStyleLbl="sibTrans2D1" presStyleIdx="0" presStyleCnt="5"/>
      <dgm:spPr/>
      <dgm:t>
        <a:bodyPr/>
        <a:lstStyle/>
        <a:p>
          <a:endParaRPr lang="de-DE"/>
        </a:p>
      </dgm:t>
    </dgm:pt>
    <dgm:pt modelId="{456C5250-D558-4F2C-89A4-BE2586DD6F8B}" type="pres">
      <dgm:prSet presAssocID="{7716D2D7-AE11-4024-8BA5-BEC8373344D7}" presName="node" presStyleLbl="node1" presStyleIdx="0" presStyleCnt="5">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5"/>
      <dgm:spPr/>
      <dgm:t>
        <a:bodyPr/>
        <a:lstStyle/>
        <a:p>
          <a:endParaRPr lang="de-DE"/>
        </a:p>
      </dgm:t>
    </dgm:pt>
    <dgm:pt modelId="{0491B216-38EC-4B0D-9A11-F64E45B9EEFD}" type="pres">
      <dgm:prSet presAssocID="{E50110B5-4652-473D-84B3-75BCE8596F7B}" presName="connectorText" presStyleLbl="sibTrans2D1" presStyleIdx="1" presStyleCnt="5"/>
      <dgm:spPr/>
      <dgm:t>
        <a:bodyPr/>
        <a:lstStyle/>
        <a:p>
          <a:endParaRPr lang="de-DE"/>
        </a:p>
      </dgm:t>
    </dgm:pt>
    <dgm:pt modelId="{A352E85C-0B09-47E6-9092-CDB78B8C46E7}" type="pres">
      <dgm:prSet presAssocID="{70409739-4290-4ADE-91B8-5FB68AFE6F81}" presName="node" presStyleLbl="node1" presStyleIdx="1" presStyleCnt="5">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5"/>
      <dgm:spPr/>
      <dgm:t>
        <a:bodyPr/>
        <a:lstStyle/>
        <a:p>
          <a:endParaRPr lang="de-DE"/>
        </a:p>
      </dgm:t>
    </dgm:pt>
    <dgm:pt modelId="{70632132-F04B-4AE9-B8B0-6DB588EAB060}" type="pres">
      <dgm:prSet presAssocID="{2B4B9154-9539-4EC0-B8DA-D49E34B4B1D3}" presName="connectorText" presStyleLbl="sibTrans2D1" presStyleIdx="2" presStyleCnt="5"/>
      <dgm:spPr/>
      <dgm:t>
        <a:bodyPr/>
        <a:lstStyle/>
        <a:p>
          <a:endParaRPr lang="de-DE"/>
        </a:p>
      </dgm:t>
    </dgm:pt>
    <dgm:pt modelId="{64909A40-281C-4012-A290-11E105503859}" type="pres">
      <dgm:prSet presAssocID="{A922D5F4-4F67-43F5-8D5B-CE3A4FDA056E}" presName="node" presStyleLbl="node1" presStyleIdx="2" presStyleCnt="5">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5"/>
      <dgm:spPr/>
      <dgm:t>
        <a:bodyPr/>
        <a:lstStyle/>
        <a:p>
          <a:endParaRPr lang="de-DE"/>
        </a:p>
      </dgm:t>
    </dgm:pt>
    <dgm:pt modelId="{A1EDBFD4-C0A4-4619-9098-027032D0038D}" type="pres">
      <dgm:prSet presAssocID="{A39D52ED-2C6F-4C6F-A72E-A038764FB536}" presName="connectorText" presStyleLbl="sibTrans2D1" presStyleIdx="3" presStyleCnt="5"/>
      <dgm:spPr/>
      <dgm:t>
        <a:bodyPr/>
        <a:lstStyle/>
        <a:p>
          <a:endParaRPr lang="de-DE"/>
        </a:p>
      </dgm:t>
    </dgm:pt>
    <dgm:pt modelId="{E3B9CC4E-B289-45D2-8E8D-5A5CAE1614BE}" type="pres">
      <dgm:prSet presAssocID="{EDB42703-B83A-4794-9521-E964E1FACBC0}" presName="node" presStyleLbl="node1" presStyleIdx="3" presStyleCnt="5">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5"/>
      <dgm:spPr/>
      <dgm:t>
        <a:bodyPr/>
        <a:lstStyle/>
        <a:p>
          <a:endParaRPr lang="de-DE"/>
        </a:p>
      </dgm:t>
    </dgm:pt>
    <dgm:pt modelId="{732EBD56-AE03-4017-A3B7-B78030B1E1CF}" type="pres">
      <dgm:prSet presAssocID="{CC1D2F84-78D5-43C8-A13B-1D8019E6EDB6}" presName="connectorText" presStyleLbl="sibTrans2D1" presStyleIdx="4" presStyleCnt="5"/>
      <dgm:spPr/>
      <dgm:t>
        <a:bodyPr/>
        <a:lstStyle/>
        <a:p>
          <a:endParaRPr lang="de-DE"/>
        </a:p>
      </dgm:t>
    </dgm:pt>
    <dgm:pt modelId="{9C675751-0D64-417B-8F0C-57B1CD04880F}" type="pres">
      <dgm:prSet presAssocID="{C3E4261E-2688-4872-B706-CE0713E77E84}" presName="node" presStyleLbl="node1" presStyleIdx="4" presStyleCnt="5">
        <dgm:presLayoutVars>
          <dgm:bulletEnabled val="1"/>
        </dgm:presLayoutVars>
      </dgm:prSet>
      <dgm:spPr/>
      <dgm:t>
        <a:bodyPr/>
        <a:lstStyle/>
        <a:p>
          <a:endParaRPr lang="de-DE"/>
        </a:p>
      </dgm:t>
    </dgm:pt>
  </dgm:ptLst>
  <dgm:cxnLst>
    <dgm:cxn modelId="{89F08A9B-D2EC-5549-B83D-4A7E34837096}" type="presOf" srcId="{2B4B9154-9539-4EC0-B8DA-D49E34B4B1D3}" destId="{70632132-F04B-4AE9-B8B0-6DB588EAB060}" srcOrd="1"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1DA5091C-16C8-154F-AAC4-0B03BEDC4BBC}" type="presOf" srcId="{E50110B5-4652-473D-84B3-75BCE8596F7B}" destId="{B64A740A-0CF2-4AF6-967C-823BFD6C8C9B}" srcOrd="0" destOrd="0" presId="urn:microsoft.com/office/officeart/2005/8/layout/radial5"/>
    <dgm:cxn modelId="{03DF1228-25BB-3342-9B41-3346D03C8749}" type="presOf" srcId="{74BF0AD8-8450-4BDC-B693-806C01CAE05C}" destId="{DF6CD740-0B72-4EF5-87A9-9067A199471F}" srcOrd="0" destOrd="0" presId="urn:microsoft.com/office/officeart/2005/8/layout/radial5"/>
    <dgm:cxn modelId="{6240A83D-3AE4-4ADC-A252-259F3ACBAE0B}" srcId="{64300844-45B9-47B7-BE5D-029288657376}" destId="{A922D5F4-4F67-43F5-8D5B-CE3A4FDA056E}" srcOrd="2" destOrd="0" parTransId="{2B4B9154-9539-4EC0-B8DA-D49E34B4B1D3}" sibTransId="{39F00C68-462D-4124-BB69-918B4CE637CD}"/>
    <dgm:cxn modelId="{224F0645-1A20-0240-9E1E-3796C7D8E907}" type="presOf" srcId="{2B4B9154-9539-4EC0-B8DA-D49E34B4B1D3}" destId="{3E6C5A5E-0CE7-4DD8-A7B7-858141A2AFFD}"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1F827392-E84B-AA46-8545-A00C89C0BF0D}" type="presOf" srcId="{7A22B761-0B28-4A3D-8617-902603212F4F}" destId="{B48F9EDF-BEE9-45B1-A774-20C0F452687D}" srcOrd="0" destOrd="0" presId="urn:microsoft.com/office/officeart/2005/8/layout/radial5"/>
    <dgm:cxn modelId="{032F566E-E889-1B4E-8439-9FDE8E49FB35}" type="presOf" srcId="{C3E4261E-2688-4872-B706-CE0713E77E84}" destId="{9C675751-0D64-417B-8F0C-57B1CD04880F}" srcOrd="0" destOrd="0" presId="urn:microsoft.com/office/officeart/2005/8/layout/radial5"/>
    <dgm:cxn modelId="{4DCCD2C1-8303-0B4B-AF39-1A6BE0848B14}" type="presOf" srcId="{CC1D2F84-78D5-43C8-A13B-1D8019E6EDB6}" destId="{C05010F8-9818-4F8B-9B04-617C92E895A4}" srcOrd="0" destOrd="0" presId="urn:microsoft.com/office/officeart/2005/8/layout/radial5"/>
    <dgm:cxn modelId="{E0F3FBB2-BC98-324D-8FEA-5D1BC98EC2CC}" type="presOf" srcId="{A39D52ED-2C6F-4C6F-A72E-A038764FB536}" destId="{21E06869-D0ED-4F86-B83D-56936213F1DB}" srcOrd="0" destOrd="0" presId="urn:microsoft.com/office/officeart/2005/8/layout/radial5"/>
    <dgm:cxn modelId="{6935D277-2EA6-B44A-AC15-47610BC2C56F}" type="presOf" srcId="{A922D5F4-4F67-43F5-8D5B-CE3A4FDA056E}" destId="{64909A40-281C-4012-A290-11E105503859}" srcOrd="0" destOrd="0" presId="urn:microsoft.com/office/officeart/2005/8/layout/radial5"/>
    <dgm:cxn modelId="{EF5050DF-8846-B249-9E70-18D830060241}" type="presOf" srcId="{64300844-45B9-47B7-BE5D-029288657376}" destId="{A18BD2AC-1DAF-4C0D-878E-6FAF13AD5416}" srcOrd="0" destOrd="0" presId="urn:microsoft.com/office/officeart/2005/8/layout/radial5"/>
    <dgm:cxn modelId="{E82EDE47-F968-FB41-A542-2BE27BC8B189}" type="presOf" srcId="{A39D52ED-2C6F-4C6F-A72E-A038764FB536}" destId="{A1EDBFD4-C0A4-4619-9098-027032D0038D}" srcOrd="1" destOrd="0" presId="urn:microsoft.com/office/officeart/2005/8/layout/radial5"/>
    <dgm:cxn modelId="{3D4F5D4D-517E-274B-BC09-3A9CC922B7EF}" type="presOf" srcId="{70409739-4290-4ADE-91B8-5FB68AFE6F81}" destId="{A352E85C-0B09-47E6-9092-CDB78B8C46E7}" srcOrd="0" destOrd="0" presId="urn:microsoft.com/office/officeart/2005/8/layout/radial5"/>
    <dgm:cxn modelId="{B125AF31-213C-B24B-A379-542C1EE7730A}" type="presOf" srcId="{74BF0AD8-8450-4BDC-B693-806C01CAE05C}" destId="{4C5A628C-DAC4-42A4-94CB-319C507621E6}" srcOrd="1" destOrd="0" presId="urn:microsoft.com/office/officeart/2005/8/layout/radial5"/>
    <dgm:cxn modelId="{F701E2D7-63D1-244D-B57E-BA6AFC621829}" type="presOf" srcId="{CC1D2F84-78D5-43C8-A13B-1D8019E6EDB6}" destId="{732EBD56-AE03-4017-A3B7-B78030B1E1CF}" srcOrd="1" destOrd="0" presId="urn:microsoft.com/office/officeart/2005/8/layout/radial5"/>
    <dgm:cxn modelId="{725BCF02-1E6F-3D40-AB6B-3D2D3BCDD601}" type="presOf" srcId="{EDB42703-B83A-4794-9521-E964E1FACBC0}" destId="{E3B9CC4E-B289-45D2-8E8D-5A5CAE1614BE}"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C90D2F05-E211-4C4A-994E-095030870C35}" type="presOf" srcId="{7716D2D7-AE11-4024-8BA5-BEC8373344D7}" destId="{456C5250-D558-4F2C-89A4-BE2586DD6F8B}"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3E711958-D257-864D-95C3-5C59D88F825F}" type="presOf" srcId="{E50110B5-4652-473D-84B3-75BCE8596F7B}" destId="{0491B216-38EC-4B0D-9A11-F64E45B9EEFD}" srcOrd="1"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41F3F4EC-D9D3-8846-B47D-77BFB7B490D4}" type="presParOf" srcId="{B48F9EDF-BEE9-45B1-A774-20C0F452687D}" destId="{A18BD2AC-1DAF-4C0D-878E-6FAF13AD5416}" srcOrd="0" destOrd="0" presId="urn:microsoft.com/office/officeart/2005/8/layout/radial5"/>
    <dgm:cxn modelId="{E482892F-0F1A-2F47-BB0F-AFDC8DBFAE23}" type="presParOf" srcId="{B48F9EDF-BEE9-45B1-A774-20C0F452687D}" destId="{DF6CD740-0B72-4EF5-87A9-9067A199471F}" srcOrd="1" destOrd="0" presId="urn:microsoft.com/office/officeart/2005/8/layout/radial5"/>
    <dgm:cxn modelId="{A1D1455F-70D5-894F-9DB8-BC99AF9BDCB8}" type="presParOf" srcId="{DF6CD740-0B72-4EF5-87A9-9067A199471F}" destId="{4C5A628C-DAC4-42A4-94CB-319C507621E6}" srcOrd="0" destOrd="0" presId="urn:microsoft.com/office/officeart/2005/8/layout/radial5"/>
    <dgm:cxn modelId="{BD52259A-9F91-CE46-93DF-6E3795989F25}" type="presParOf" srcId="{B48F9EDF-BEE9-45B1-A774-20C0F452687D}" destId="{456C5250-D558-4F2C-89A4-BE2586DD6F8B}" srcOrd="2" destOrd="0" presId="urn:microsoft.com/office/officeart/2005/8/layout/radial5"/>
    <dgm:cxn modelId="{639F866C-10D0-3643-9A3D-6EC3B4B7116A}" type="presParOf" srcId="{B48F9EDF-BEE9-45B1-A774-20C0F452687D}" destId="{B64A740A-0CF2-4AF6-967C-823BFD6C8C9B}" srcOrd="3" destOrd="0" presId="urn:microsoft.com/office/officeart/2005/8/layout/radial5"/>
    <dgm:cxn modelId="{08A735A6-1B70-404E-A6D5-7CE8F50FDAF8}" type="presParOf" srcId="{B64A740A-0CF2-4AF6-967C-823BFD6C8C9B}" destId="{0491B216-38EC-4B0D-9A11-F64E45B9EEFD}" srcOrd="0" destOrd="0" presId="urn:microsoft.com/office/officeart/2005/8/layout/radial5"/>
    <dgm:cxn modelId="{FF321C87-9171-474B-B657-C3269B910BF8}" type="presParOf" srcId="{B48F9EDF-BEE9-45B1-A774-20C0F452687D}" destId="{A352E85C-0B09-47E6-9092-CDB78B8C46E7}" srcOrd="4" destOrd="0" presId="urn:microsoft.com/office/officeart/2005/8/layout/radial5"/>
    <dgm:cxn modelId="{942597A1-AD26-8B48-BE68-D3E01E4688EF}" type="presParOf" srcId="{B48F9EDF-BEE9-45B1-A774-20C0F452687D}" destId="{3E6C5A5E-0CE7-4DD8-A7B7-858141A2AFFD}" srcOrd="5" destOrd="0" presId="urn:microsoft.com/office/officeart/2005/8/layout/radial5"/>
    <dgm:cxn modelId="{484DFED7-7238-3147-955F-93E6C3986012}" type="presParOf" srcId="{3E6C5A5E-0CE7-4DD8-A7B7-858141A2AFFD}" destId="{70632132-F04B-4AE9-B8B0-6DB588EAB060}" srcOrd="0" destOrd="0" presId="urn:microsoft.com/office/officeart/2005/8/layout/radial5"/>
    <dgm:cxn modelId="{DCF52057-D5BF-274D-A092-3BC661BB578A}" type="presParOf" srcId="{B48F9EDF-BEE9-45B1-A774-20C0F452687D}" destId="{64909A40-281C-4012-A290-11E105503859}" srcOrd="6" destOrd="0" presId="urn:microsoft.com/office/officeart/2005/8/layout/radial5"/>
    <dgm:cxn modelId="{1E823D46-A0BD-3B48-83B8-61ECC69E4E07}" type="presParOf" srcId="{B48F9EDF-BEE9-45B1-A774-20C0F452687D}" destId="{21E06869-D0ED-4F86-B83D-56936213F1DB}" srcOrd="7" destOrd="0" presId="urn:microsoft.com/office/officeart/2005/8/layout/radial5"/>
    <dgm:cxn modelId="{36929B5A-1072-8A4F-8617-4D8D32C7BA63}" type="presParOf" srcId="{21E06869-D0ED-4F86-B83D-56936213F1DB}" destId="{A1EDBFD4-C0A4-4619-9098-027032D0038D}" srcOrd="0" destOrd="0" presId="urn:microsoft.com/office/officeart/2005/8/layout/radial5"/>
    <dgm:cxn modelId="{325C3A3E-6888-8246-8DB0-A609231BFC3F}" type="presParOf" srcId="{B48F9EDF-BEE9-45B1-A774-20C0F452687D}" destId="{E3B9CC4E-B289-45D2-8E8D-5A5CAE1614BE}" srcOrd="8" destOrd="0" presId="urn:microsoft.com/office/officeart/2005/8/layout/radial5"/>
    <dgm:cxn modelId="{B4C1EDB2-83EC-3C41-B5B2-81B74CA95CE9}" type="presParOf" srcId="{B48F9EDF-BEE9-45B1-A774-20C0F452687D}" destId="{C05010F8-9818-4F8B-9B04-617C92E895A4}" srcOrd="9" destOrd="0" presId="urn:microsoft.com/office/officeart/2005/8/layout/radial5"/>
    <dgm:cxn modelId="{C9C38A62-4D05-0441-8D12-8251233CD040}" type="presParOf" srcId="{C05010F8-9818-4F8B-9B04-617C92E895A4}" destId="{732EBD56-AE03-4017-A3B7-B78030B1E1CF}" srcOrd="0" destOrd="0" presId="urn:microsoft.com/office/officeart/2005/8/layout/radial5"/>
    <dgm:cxn modelId="{DE92F69F-CE02-0641-B813-790E54F2581C}" type="presParOf" srcId="{B48F9EDF-BEE9-45B1-A774-20C0F452687D}" destId="{9C675751-0D64-417B-8F0C-57B1CD04880F}"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Frontscreen</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smtClean="0"/>
            <a:t>GUI</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Geschwindigkeit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Buttondesign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Ladezustand</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Reifendruck</a:t>
          </a:r>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540EAC52-B607-419F-836D-7E3B98986527}">
      <dgm:prSet/>
      <dgm:spPr/>
      <dgm:t>
        <a:bodyPr/>
        <a:lstStyle/>
        <a:p>
          <a:r>
            <a:rPr lang="de-DE" dirty="0" err="1" smtClean="0"/>
            <a:t>Connectstatus</a:t>
          </a:r>
          <a:endParaRPr lang="de-DE" dirty="0"/>
        </a:p>
      </dgm:t>
    </dgm:pt>
    <dgm:pt modelId="{9E8F232B-5A28-4740-A709-35361BECEF0D}" type="parTrans" cxnId="{5E31E3DE-3487-4098-A24A-311821DAFEE6}">
      <dgm:prSet/>
      <dgm:spPr/>
      <dgm:t>
        <a:bodyPr/>
        <a:lstStyle/>
        <a:p>
          <a:endParaRPr lang="de-DE"/>
        </a:p>
      </dgm:t>
    </dgm:pt>
    <dgm:pt modelId="{FB9A4BD5-6331-4E30-B1C0-E01D926D5631}" type="sibTrans" cxnId="{5E31E3DE-3487-4098-A24A-311821DAFEE6}">
      <dgm:prSet/>
      <dgm:spPr/>
    </dgm:pt>
    <dgm:pt modelId="{9A0E5338-AC0D-4DF0-91FC-395303EF3D57}">
      <dgm:prSet/>
      <dgm:spPr/>
      <dgm:t>
        <a:bodyPr/>
        <a:lstStyle/>
        <a:p>
          <a:r>
            <a:rPr lang="de-DE" dirty="0" smtClean="0"/>
            <a:t>Personalisierung</a:t>
          </a:r>
          <a:endParaRPr lang="de-DE" dirty="0"/>
        </a:p>
      </dgm:t>
    </dgm:pt>
    <dgm:pt modelId="{6EDDDE04-4E3F-4A32-AB61-99CD35BB7B6E}" type="parTrans" cxnId="{B5985EB4-002B-4FC9-B4A9-E2432799499E}">
      <dgm:prSet/>
      <dgm:spPr/>
      <dgm:t>
        <a:bodyPr/>
        <a:lstStyle/>
        <a:p>
          <a:endParaRPr lang="de-DE"/>
        </a:p>
      </dgm:t>
    </dgm:pt>
    <dgm:pt modelId="{F119F573-8FD8-4D8C-AB40-5C86A87BE318}" type="sibTrans" cxnId="{B5985EB4-002B-4FC9-B4A9-E2432799499E}">
      <dgm:prSet/>
      <dgm:spPr/>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de-DE"/>
        </a:p>
      </dgm:t>
    </dgm:pt>
    <dgm:pt modelId="{4C5A628C-DAC4-42A4-94CB-319C507621E6}" type="pres">
      <dgm:prSet presAssocID="{74BF0AD8-8450-4BDC-B693-806C01CAE05C}" presName="connectorText" presStyleLbl="sibTrans2D1" presStyleIdx="0" presStyleCnt="7"/>
      <dgm:spPr/>
      <dgm:t>
        <a:bodyPr/>
        <a:lstStyle/>
        <a:p>
          <a:endParaRPr lang="de-DE"/>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de-DE"/>
        </a:p>
      </dgm:t>
    </dgm:pt>
    <dgm:pt modelId="{0491B216-38EC-4B0D-9A11-F64E45B9EEFD}" type="pres">
      <dgm:prSet presAssocID="{E50110B5-4652-473D-84B3-75BCE8596F7B}" presName="connectorText" presStyleLbl="sibTrans2D1" presStyleIdx="1" presStyleCnt="7"/>
      <dgm:spPr/>
      <dgm:t>
        <a:bodyPr/>
        <a:lstStyle/>
        <a:p>
          <a:endParaRPr lang="de-DE"/>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de-DE"/>
        </a:p>
      </dgm:t>
    </dgm:pt>
    <dgm:pt modelId="{70632132-F04B-4AE9-B8B0-6DB588EAB060}" type="pres">
      <dgm:prSet presAssocID="{2B4B9154-9539-4EC0-B8DA-D49E34B4B1D3}" presName="connectorText" presStyleLbl="sibTrans2D1" presStyleIdx="2" presStyleCnt="7"/>
      <dgm:spPr/>
      <dgm:t>
        <a:bodyPr/>
        <a:lstStyle/>
        <a:p>
          <a:endParaRPr lang="de-DE"/>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de-DE"/>
        </a:p>
      </dgm:t>
    </dgm:pt>
    <dgm:pt modelId="{A1EDBFD4-C0A4-4619-9098-027032D0038D}" type="pres">
      <dgm:prSet presAssocID="{A39D52ED-2C6F-4C6F-A72E-A038764FB536}" presName="connectorText" presStyleLbl="sibTrans2D1" presStyleIdx="3" presStyleCnt="7"/>
      <dgm:spPr/>
      <dgm:t>
        <a:bodyPr/>
        <a:lstStyle/>
        <a:p>
          <a:endParaRPr lang="de-DE"/>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de-DE"/>
        </a:p>
      </dgm:t>
    </dgm:pt>
    <dgm:pt modelId="{732EBD56-AE03-4017-A3B7-B78030B1E1CF}" type="pres">
      <dgm:prSet presAssocID="{CC1D2F84-78D5-43C8-A13B-1D8019E6EDB6}" presName="connectorText" presStyleLbl="sibTrans2D1" presStyleIdx="4" presStyleCnt="7"/>
      <dgm:spPr/>
      <dgm:t>
        <a:bodyPr/>
        <a:lstStyle/>
        <a:p>
          <a:endParaRPr lang="de-DE"/>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BE7267F4-1325-4D52-8C6A-DA46A1941A38}" type="pres">
      <dgm:prSet presAssocID="{9E8F232B-5A28-4740-A709-35361BECEF0D}" presName="parTrans" presStyleLbl="sibTrans2D1" presStyleIdx="5" presStyleCnt="7"/>
      <dgm:spPr/>
      <dgm:t>
        <a:bodyPr/>
        <a:lstStyle/>
        <a:p>
          <a:endParaRPr lang="de-DE"/>
        </a:p>
      </dgm:t>
    </dgm:pt>
    <dgm:pt modelId="{790A0F09-AC5C-4E69-8AA8-D454AE9189B6}" type="pres">
      <dgm:prSet presAssocID="{9E8F232B-5A28-4740-A709-35361BECEF0D}" presName="connectorText" presStyleLbl="sibTrans2D1" presStyleIdx="5" presStyleCnt="7"/>
      <dgm:spPr/>
      <dgm:t>
        <a:bodyPr/>
        <a:lstStyle/>
        <a:p>
          <a:endParaRPr lang="de-DE"/>
        </a:p>
      </dgm:t>
    </dgm:pt>
    <dgm:pt modelId="{8BF97886-FC98-4EE8-A27C-6EF0B5966A81}" type="pres">
      <dgm:prSet presAssocID="{540EAC52-B607-419F-836D-7E3B98986527}" presName="node" presStyleLbl="node1" presStyleIdx="5" presStyleCnt="7">
        <dgm:presLayoutVars>
          <dgm:bulletEnabled val="1"/>
        </dgm:presLayoutVars>
      </dgm:prSet>
      <dgm:spPr/>
      <dgm:t>
        <a:bodyPr/>
        <a:lstStyle/>
        <a:p>
          <a:endParaRPr lang="de-DE"/>
        </a:p>
      </dgm:t>
    </dgm:pt>
    <dgm:pt modelId="{0A90D38B-F06D-40AB-9954-8113B94CD2AA}" type="pres">
      <dgm:prSet presAssocID="{6EDDDE04-4E3F-4A32-AB61-99CD35BB7B6E}" presName="parTrans" presStyleLbl="sibTrans2D1" presStyleIdx="6" presStyleCnt="7"/>
      <dgm:spPr/>
      <dgm:t>
        <a:bodyPr/>
        <a:lstStyle/>
        <a:p>
          <a:endParaRPr lang="de-DE"/>
        </a:p>
      </dgm:t>
    </dgm:pt>
    <dgm:pt modelId="{12B4001D-2FF4-47D9-8D8B-648631922630}" type="pres">
      <dgm:prSet presAssocID="{6EDDDE04-4E3F-4A32-AB61-99CD35BB7B6E}" presName="connectorText" presStyleLbl="sibTrans2D1" presStyleIdx="6" presStyleCnt="7"/>
      <dgm:spPr/>
      <dgm:t>
        <a:bodyPr/>
        <a:lstStyle/>
        <a:p>
          <a:endParaRPr lang="de-DE"/>
        </a:p>
      </dgm:t>
    </dgm:pt>
    <dgm:pt modelId="{382D73C6-3615-48D2-9A1F-A56DB7940281}" type="pres">
      <dgm:prSet presAssocID="{9A0E5338-AC0D-4DF0-91FC-395303EF3D57}" presName="node" presStyleLbl="node1" presStyleIdx="6" presStyleCnt="7">
        <dgm:presLayoutVars>
          <dgm:bulletEnabled val="1"/>
        </dgm:presLayoutVars>
      </dgm:prSet>
      <dgm:spPr/>
      <dgm:t>
        <a:bodyPr/>
        <a:lstStyle/>
        <a:p>
          <a:endParaRPr lang="de-DE"/>
        </a:p>
      </dgm:t>
    </dgm:pt>
  </dgm:ptLst>
  <dgm:cxnLst>
    <dgm:cxn modelId="{56CB9CA8-6F7D-5346-8BEB-2236B73E8C43}" type="presOf" srcId="{EDB42703-B83A-4794-9521-E964E1FACBC0}" destId="{E3B9CC4E-B289-45D2-8E8D-5A5CAE1614BE}" srcOrd="0" destOrd="0" presId="urn:microsoft.com/office/officeart/2005/8/layout/radial5"/>
    <dgm:cxn modelId="{D7644FAE-AAD9-954A-B3B4-395294AD5C93}" type="presOf" srcId="{6EDDDE04-4E3F-4A32-AB61-99CD35BB7B6E}" destId="{12B4001D-2FF4-47D9-8D8B-648631922630}" srcOrd="1" destOrd="0" presId="urn:microsoft.com/office/officeart/2005/8/layout/radial5"/>
    <dgm:cxn modelId="{9AF1E908-91A8-874B-B493-6106633AC931}" type="presOf" srcId="{9E8F232B-5A28-4740-A709-35361BECEF0D}" destId="{790A0F09-AC5C-4E69-8AA8-D454AE9189B6}" srcOrd="1" destOrd="0" presId="urn:microsoft.com/office/officeart/2005/8/layout/radial5"/>
    <dgm:cxn modelId="{0805976E-BBD5-FC4C-99BB-2E873E8B7230}" type="presOf" srcId="{74BF0AD8-8450-4BDC-B693-806C01CAE05C}" destId="{4C5A628C-DAC4-42A4-94CB-319C507621E6}" srcOrd="1" destOrd="0" presId="urn:microsoft.com/office/officeart/2005/8/layout/radial5"/>
    <dgm:cxn modelId="{DA293CA6-56E7-0446-8C7C-F11EF47B136D}" type="presOf" srcId="{70409739-4290-4ADE-91B8-5FB68AFE6F81}" destId="{A352E85C-0B09-47E6-9092-CDB78B8C46E7}" srcOrd="0"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6240A83D-3AE4-4ADC-A252-259F3ACBAE0B}" srcId="{64300844-45B9-47B7-BE5D-029288657376}" destId="{A922D5F4-4F67-43F5-8D5B-CE3A4FDA056E}" srcOrd="2" destOrd="0" parTransId="{2B4B9154-9539-4EC0-B8DA-D49E34B4B1D3}" sibTransId="{39F00C68-462D-4124-BB69-918B4CE637CD}"/>
    <dgm:cxn modelId="{07A3CD6C-92AE-5D4C-BF09-92E5D30F468C}" type="presOf" srcId="{E50110B5-4652-473D-84B3-75BCE8596F7B}" destId="{0491B216-38EC-4B0D-9A11-F64E45B9EEFD}" srcOrd="1" destOrd="0" presId="urn:microsoft.com/office/officeart/2005/8/layout/radial5"/>
    <dgm:cxn modelId="{80CAEAD0-0ED4-3B42-9FC2-59A5C0C2CE07}" type="presOf" srcId="{A922D5F4-4F67-43F5-8D5B-CE3A4FDA056E}" destId="{64909A40-281C-4012-A290-11E105503859}" srcOrd="0" destOrd="0" presId="urn:microsoft.com/office/officeart/2005/8/layout/radial5"/>
    <dgm:cxn modelId="{ACB99A6C-930D-4B4C-A53B-0B00134E578C}" type="presOf" srcId="{C3E4261E-2688-4872-B706-CE0713E77E84}" destId="{9C675751-0D64-417B-8F0C-57B1CD04880F}" srcOrd="0" destOrd="0" presId="urn:microsoft.com/office/officeart/2005/8/layout/radial5"/>
    <dgm:cxn modelId="{B56C6C98-BC7A-F047-8F0D-D89340BA318A}" type="presOf" srcId="{6EDDDE04-4E3F-4A32-AB61-99CD35BB7B6E}" destId="{0A90D38B-F06D-40AB-9954-8113B94CD2AA}" srcOrd="0" destOrd="0" presId="urn:microsoft.com/office/officeart/2005/8/layout/radial5"/>
    <dgm:cxn modelId="{B5985EB4-002B-4FC9-B4A9-E2432799499E}" srcId="{64300844-45B9-47B7-BE5D-029288657376}" destId="{9A0E5338-AC0D-4DF0-91FC-395303EF3D57}" srcOrd="6" destOrd="0" parTransId="{6EDDDE04-4E3F-4A32-AB61-99CD35BB7B6E}" sibTransId="{F119F573-8FD8-4D8C-AB40-5C86A87BE318}"/>
    <dgm:cxn modelId="{D9BBE24D-A7C6-DE49-95BD-994E2BB6AE5B}" type="presOf" srcId="{9A0E5338-AC0D-4DF0-91FC-395303EF3D57}" destId="{382D73C6-3615-48D2-9A1F-A56DB7940281}" srcOrd="0" destOrd="0" presId="urn:microsoft.com/office/officeart/2005/8/layout/radial5"/>
    <dgm:cxn modelId="{902A30C2-89C4-F849-9BBB-B6FB7DC5A639}" type="presOf" srcId="{540EAC52-B607-419F-836D-7E3B98986527}" destId="{8BF97886-FC98-4EE8-A27C-6EF0B5966A81}" srcOrd="0" destOrd="0" presId="urn:microsoft.com/office/officeart/2005/8/layout/radial5"/>
    <dgm:cxn modelId="{35CE4D9A-5D9A-D34A-AA11-1BC733C886F7}" type="presOf" srcId="{2B4B9154-9539-4EC0-B8DA-D49E34B4B1D3}" destId="{3E6C5A5E-0CE7-4DD8-A7B7-858141A2AFFD}" srcOrd="0" destOrd="0" presId="urn:microsoft.com/office/officeart/2005/8/layout/radial5"/>
    <dgm:cxn modelId="{DE6F353F-081C-6440-ACCF-D804FD5F88E7}" type="presOf" srcId="{A39D52ED-2C6F-4C6F-A72E-A038764FB536}" destId="{A1EDBFD4-C0A4-4619-9098-027032D0038D}" srcOrd="1" destOrd="0" presId="urn:microsoft.com/office/officeart/2005/8/layout/radial5"/>
    <dgm:cxn modelId="{4DF339EE-18E5-F945-B969-3FAF348E360F}" type="presOf" srcId="{CC1D2F84-78D5-43C8-A13B-1D8019E6EDB6}" destId="{C05010F8-9818-4F8B-9B04-617C92E895A4}" srcOrd="0" destOrd="0" presId="urn:microsoft.com/office/officeart/2005/8/layout/radial5"/>
    <dgm:cxn modelId="{C3D5E499-6565-444A-B16D-7B835EA3FD0D}" type="presOf" srcId="{7716D2D7-AE11-4024-8BA5-BEC8373344D7}" destId="{456C5250-D558-4F2C-89A4-BE2586DD6F8B}" srcOrd="0" destOrd="0" presId="urn:microsoft.com/office/officeart/2005/8/layout/radial5"/>
    <dgm:cxn modelId="{2CB76634-DCA2-0C41-9371-FC13984585D9}" type="presOf" srcId="{CC1D2F84-78D5-43C8-A13B-1D8019E6EDB6}" destId="{732EBD56-AE03-4017-A3B7-B78030B1E1CF}" srcOrd="1" destOrd="0" presId="urn:microsoft.com/office/officeart/2005/8/layout/radial5"/>
    <dgm:cxn modelId="{5E31E3DE-3487-4098-A24A-311821DAFEE6}" srcId="{64300844-45B9-47B7-BE5D-029288657376}" destId="{540EAC52-B607-419F-836D-7E3B98986527}" srcOrd="5" destOrd="0" parTransId="{9E8F232B-5A28-4740-A709-35361BECEF0D}" sibTransId="{FB9A4BD5-6331-4E30-B1C0-E01D926D5631}"/>
    <dgm:cxn modelId="{BA489278-B753-2944-9F80-3596A162D735}" type="presOf" srcId="{74BF0AD8-8450-4BDC-B693-806C01CAE05C}" destId="{DF6CD740-0B72-4EF5-87A9-9067A199471F}"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537A01D3-E90F-DD47-92BF-6DCA3D00B98D}" type="presOf" srcId="{E50110B5-4652-473D-84B3-75BCE8596F7B}" destId="{B64A740A-0CF2-4AF6-967C-823BFD6C8C9B}" srcOrd="0" destOrd="0" presId="urn:microsoft.com/office/officeart/2005/8/layout/radial5"/>
    <dgm:cxn modelId="{E2472B9B-522E-E144-840C-5380FF99A3E5}" type="presOf" srcId="{9E8F232B-5A28-4740-A709-35361BECEF0D}" destId="{BE7267F4-1325-4D52-8C6A-DA46A1941A38}" srcOrd="0" destOrd="0" presId="urn:microsoft.com/office/officeart/2005/8/layout/radial5"/>
    <dgm:cxn modelId="{8960ED1A-5AF4-2D44-B363-F067D24DB845}" type="presOf" srcId="{2B4B9154-9539-4EC0-B8DA-D49E34B4B1D3}" destId="{70632132-F04B-4AE9-B8B0-6DB588EAB060}" srcOrd="1"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06E711FC-F71F-E14B-A9A3-AD41603BAA09}" type="presOf" srcId="{64300844-45B9-47B7-BE5D-029288657376}" destId="{A18BD2AC-1DAF-4C0D-878E-6FAF13AD5416}"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78911704-1041-40EE-85F2-F76A5DE5D675}" srcId="{64300844-45B9-47B7-BE5D-029288657376}" destId="{C3E4261E-2688-4872-B706-CE0713E77E84}" srcOrd="4" destOrd="0" parTransId="{CC1D2F84-78D5-43C8-A13B-1D8019E6EDB6}" sibTransId="{56206640-0DFE-4075-9ABA-EB4AD9D9DCF6}"/>
    <dgm:cxn modelId="{9412FE8F-DC16-B649-A80E-36AC782A092A}" type="presOf" srcId="{7A22B761-0B28-4A3D-8617-902603212F4F}" destId="{B48F9EDF-BEE9-45B1-A774-20C0F452687D}" srcOrd="0" destOrd="0" presId="urn:microsoft.com/office/officeart/2005/8/layout/radial5"/>
    <dgm:cxn modelId="{16F299FC-450D-F34D-B86F-85FE3F9A9421}" type="presOf" srcId="{A39D52ED-2C6F-4C6F-A72E-A038764FB536}" destId="{21E06869-D0ED-4F86-B83D-56936213F1DB}" srcOrd="0" destOrd="0" presId="urn:microsoft.com/office/officeart/2005/8/layout/radial5"/>
    <dgm:cxn modelId="{6B437E2F-2ECD-0B47-8A39-00DCFBAE9EA4}" type="presParOf" srcId="{B48F9EDF-BEE9-45B1-A774-20C0F452687D}" destId="{A18BD2AC-1DAF-4C0D-878E-6FAF13AD5416}" srcOrd="0" destOrd="0" presId="urn:microsoft.com/office/officeart/2005/8/layout/radial5"/>
    <dgm:cxn modelId="{53BC2D2B-EE6A-0A47-8026-2D7DEADBE76D}" type="presParOf" srcId="{B48F9EDF-BEE9-45B1-A774-20C0F452687D}" destId="{DF6CD740-0B72-4EF5-87A9-9067A199471F}" srcOrd="1" destOrd="0" presId="urn:microsoft.com/office/officeart/2005/8/layout/radial5"/>
    <dgm:cxn modelId="{B26B62F2-4663-E144-9E4A-5A5661B7CD44}" type="presParOf" srcId="{DF6CD740-0B72-4EF5-87A9-9067A199471F}" destId="{4C5A628C-DAC4-42A4-94CB-319C507621E6}" srcOrd="0" destOrd="0" presId="urn:microsoft.com/office/officeart/2005/8/layout/radial5"/>
    <dgm:cxn modelId="{F1FBBE77-83C4-D242-8D8E-68D0B38854FA}" type="presParOf" srcId="{B48F9EDF-BEE9-45B1-A774-20C0F452687D}" destId="{456C5250-D558-4F2C-89A4-BE2586DD6F8B}" srcOrd="2" destOrd="0" presId="urn:microsoft.com/office/officeart/2005/8/layout/radial5"/>
    <dgm:cxn modelId="{F3A724FF-02C2-6749-BB04-7F51BD25723D}" type="presParOf" srcId="{B48F9EDF-BEE9-45B1-A774-20C0F452687D}" destId="{B64A740A-0CF2-4AF6-967C-823BFD6C8C9B}" srcOrd="3" destOrd="0" presId="urn:microsoft.com/office/officeart/2005/8/layout/radial5"/>
    <dgm:cxn modelId="{E3440642-A057-DA49-B13C-0D604974F4E2}" type="presParOf" srcId="{B64A740A-0CF2-4AF6-967C-823BFD6C8C9B}" destId="{0491B216-38EC-4B0D-9A11-F64E45B9EEFD}" srcOrd="0" destOrd="0" presId="urn:microsoft.com/office/officeart/2005/8/layout/radial5"/>
    <dgm:cxn modelId="{12A3C2E7-AC18-1646-8F60-69DE0BDC61C3}" type="presParOf" srcId="{B48F9EDF-BEE9-45B1-A774-20C0F452687D}" destId="{A352E85C-0B09-47E6-9092-CDB78B8C46E7}" srcOrd="4" destOrd="0" presId="urn:microsoft.com/office/officeart/2005/8/layout/radial5"/>
    <dgm:cxn modelId="{6A595F9C-AD8F-E042-8590-0BC42A664654}" type="presParOf" srcId="{B48F9EDF-BEE9-45B1-A774-20C0F452687D}" destId="{3E6C5A5E-0CE7-4DD8-A7B7-858141A2AFFD}" srcOrd="5" destOrd="0" presId="urn:microsoft.com/office/officeart/2005/8/layout/radial5"/>
    <dgm:cxn modelId="{F570A2EF-F269-284D-B4EB-852AC76AD292}" type="presParOf" srcId="{3E6C5A5E-0CE7-4DD8-A7B7-858141A2AFFD}" destId="{70632132-F04B-4AE9-B8B0-6DB588EAB060}" srcOrd="0" destOrd="0" presId="urn:microsoft.com/office/officeart/2005/8/layout/radial5"/>
    <dgm:cxn modelId="{D6CDA16A-1762-5446-81E3-830853FDF5A2}" type="presParOf" srcId="{B48F9EDF-BEE9-45B1-A774-20C0F452687D}" destId="{64909A40-281C-4012-A290-11E105503859}" srcOrd="6" destOrd="0" presId="urn:microsoft.com/office/officeart/2005/8/layout/radial5"/>
    <dgm:cxn modelId="{E1B1B9EB-6B65-4144-B215-F3855C342835}" type="presParOf" srcId="{B48F9EDF-BEE9-45B1-A774-20C0F452687D}" destId="{21E06869-D0ED-4F86-B83D-56936213F1DB}" srcOrd="7" destOrd="0" presId="urn:microsoft.com/office/officeart/2005/8/layout/radial5"/>
    <dgm:cxn modelId="{77D648A5-5CD0-F44C-8C93-C436ADBD8974}" type="presParOf" srcId="{21E06869-D0ED-4F86-B83D-56936213F1DB}" destId="{A1EDBFD4-C0A4-4619-9098-027032D0038D}" srcOrd="0" destOrd="0" presId="urn:microsoft.com/office/officeart/2005/8/layout/radial5"/>
    <dgm:cxn modelId="{625D3B6C-9835-3349-AF63-812F4F5B7889}" type="presParOf" srcId="{B48F9EDF-BEE9-45B1-A774-20C0F452687D}" destId="{E3B9CC4E-B289-45D2-8E8D-5A5CAE1614BE}" srcOrd="8" destOrd="0" presId="urn:microsoft.com/office/officeart/2005/8/layout/radial5"/>
    <dgm:cxn modelId="{4DF6CE0E-720D-8C4A-861C-0331CB69679D}" type="presParOf" srcId="{B48F9EDF-BEE9-45B1-A774-20C0F452687D}" destId="{C05010F8-9818-4F8B-9B04-617C92E895A4}" srcOrd="9" destOrd="0" presId="urn:microsoft.com/office/officeart/2005/8/layout/radial5"/>
    <dgm:cxn modelId="{6CC15227-7778-5140-8270-CA880FF623DB}" type="presParOf" srcId="{C05010F8-9818-4F8B-9B04-617C92E895A4}" destId="{732EBD56-AE03-4017-A3B7-B78030B1E1CF}" srcOrd="0" destOrd="0" presId="urn:microsoft.com/office/officeart/2005/8/layout/radial5"/>
    <dgm:cxn modelId="{3E98B677-A96B-A640-B21F-4A70ADF611EE}" type="presParOf" srcId="{B48F9EDF-BEE9-45B1-A774-20C0F452687D}" destId="{9C675751-0D64-417B-8F0C-57B1CD04880F}" srcOrd="10" destOrd="0" presId="urn:microsoft.com/office/officeart/2005/8/layout/radial5"/>
    <dgm:cxn modelId="{4CBB99F4-6854-0142-92DB-56E66AC9159A}" type="presParOf" srcId="{B48F9EDF-BEE9-45B1-A774-20C0F452687D}" destId="{BE7267F4-1325-4D52-8C6A-DA46A1941A38}" srcOrd="11" destOrd="0" presId="urn:microsoft.com/office/officeart/2005/8/layout/radial5"/>
    <dgm:cxn modelId="{F1E96591-71BC-5641-9422-8AFBF2A9EFCB}" type="presParOf" srcId="{BE7267F4-1325-4D52-8C6A-DA46A1941A38}" destId="{790A0F09-AC5C-4E69-8AA8-D454AE9189B6}" srcOrd="0" destOrd="0" presId="urn:microsoft.com/office/officeart/2005/8/layout/radial5"/>
    <dgm:cxn modelId="{79C1F85B-B450-5F47-97AA-29F08D1359F4}" type="presParOf" srcId="{B48F9EDF-BEE9-45B1-A774-20C0F452687D}" destId="{8BF97886-FC98-4EE8-A27C-6EF0B5966A81}" srcOrd="12" destOrd="0" presId="urn:microsoft.com/office/officeart/2005/8/layout/radial5"/>
    <dgm:cxn modelId="{77C3531D-6F12-1E43-AF91-53B6C7FA1C5D}" type="presParOf" srcId="{B48F9EDF-BEE9-45B1-A774-20C0F452687D}" destId="{0A90D38B-F06D-40AB-9954-8113B94CD2AA}" srcOrd="13" destOrd="0" presId="urn:microsoft.com/office/officeart/2005/8/layout/radial5"/>
    <dgm:cxn modelId="{053F8309-38E3-D34C-BE00-1E668EE413E2}" type="presParOf" srcId="{0A90D38B-F06D-40AB-9954-8113B94CD2AA}" destId="{12B4001D-2FF4-47D9-8D8B-648631922630}" srcOrd="0" destOrd="0" presId="urn:microsoft.com/office/officeart/2005/8/layout/radial5"/>
    <dgm:cxn modelId="{BA18AD3C-11BC-FE42-90E3-9ADACB73B1AA}" type="presParOf" srcId="{B48F9EDF-BEE9-45B1-A774-20C0F452687D}" destId="{382D73C6-3615-48D2-9A1F-A56DB7940281}"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A22B761-0B28-4A3D-8617-902603212F4F}" type="doc">
      <dgm:prSet loTypeId="urn:microsoft.com/office/officeart/2005/8/layout/radial5" loCatId="relationship" qsTypeId="urn:microsoft.com/office/officeart/2005/8/quickstyle/simple1" qsCatId="simple" csTypeId="urn:microsoft.com/office/officeart/2005/8/colors/accent1_2" csCatId="accent1" phldr="1"/>
      <dgm:spPr/>
    </dgm:pt>
    <dgm:pt modelId="{7716D2D7-AE11-4024-8BA5-BEC8373344D7}">
      <dgm:prSet phldrT="[Text]"/>
      <dgm:spPr/>
      <dgm:t>
        <a:bodyPr/>
        <a:lstStyle/>
        <a:p>
          <a:r>
            <a:rPr lang="de-DE" dirty="0" smtClean="0"/>
            <a:t>E-Fix</a:t>
          </a:r>
        </a:p>
        <a:p>
          <a:r>
            <a:rPr lang="de-DE" dirty="0" err="1" smtClean="0"/>
            <a:t>Antiebsräder</a:t>
          </a:r>
          <a:endParaRPr lang="de-DE" dirty="0"/>
        </a:p>
      </dgm:t>
    </dgm:pt>
    <dgm:pt modelId="{74BF0AD8-8450-4BDC-B693-806C01CAE05C}" type="parTrans" cxnId="{05D7A178-2503-4DA7-A215-D3CECD87F98D}">
      <dgm:prSet/>
      <dgm:spPr/>
      <dgm:t>
        <a:bodyPr/>
        <a:lstStyle/>
        <a:p>
          <a:endParaRPr lang="de-DE"/>
        </a:p>
      </dgm:t>
    </dgm:pt>
    <dgm:pt modelId="{114D12FA-6446-42B1-83FA-32B180B57429}" type="sibTrans" cxnId="{05D7A178-2503-4DA7-A215-D3CECD87F98D}">
      <dgm:prSet/>
      <dgm:spPr/>
      <dgm:t>
        <a:bodyPr/>
        <a:lstStyle/>
        <a:p>
          <a:endParaRPr lang="de-DE"/>
        </a:p>
      </dgm:t>
    </dgm:pt>
    <dgm:pt modelId="{64300844-45B9-47B7-BE5D-029288657376}">
      <dgm:prSet/>
      <dgm:spPr/>
      <dgm:t>
        <a:bodyPr/>
        <a:lstStyle/>
        <a:p>
          <a:r>
            <a:rPr lang="de-DE" dirty="0" err="1" smtClean="0"/>
            <a:t>Meyra</a:t>
          </a:r>
          <a:r>
            <a:rPr lang="de-DE" dirty="0" smtClean="0"/>
            <a:t> x1 Rollstuhl</a:t>
          </a:r>
          <a:endParaRPr lang="de-DE" dirty="0"/>
        </a:p>
      </dgm:t>
    </dgm:pt>
    <dgm:pt modelId="{C36A0215-5D6D-4D8F-A1D5-060799301FE4}" type="parTrans" cxnId="{3EA4B0E7-3925-45EA-9746-F9D13BB278ED}">
      <dgm:prSet/>
      <dgm:spPr/>
      <dgm:t>
        <a:bodyPr/>
        <a:lstStyle/>
        <a:p>
          <a:endParaRPr lang="de-DE"/>
        </a:p>
      </dgm:t>
    </dgm:pt>
    <dgm:pt modelId="{9563FCDE-A47E-4728-A7CD-DE0601287637}" type="sibTrans" cxnId="{3EA4B0E7-3925-45EA-9746-F9D13BB278ED}">
      <dgm:prSet/>
      <dgm:spPr/>
      <dgm:t>
        <a:bodyPr/>
        <a:lstStyle/>
        <a:p>
          <a:endParaRPr lang="de-DE"/>
        </a:p>
      </dgm:t>
    </dgm:pt>
    <dgm:pt modelId="{EDB42703-B83A-4794-9521-E964E1FACBC0}">
      <dgm:prSet/>
      <dgm:spPr/>
      <dgm:t>
        <a:bodyPr/>
        <a:lstStyle/>
        <a:p>
          <a:r>
            <a:rPr lang="de-DE" dirty="0" smtClean="0"/>
            <a:t>Fußbrett</a:t>
          </a:r>
        </a:p>
      </dgm:t>
    </dgm:pt>
    <dgm:pt modelId="{A39D52ED-2C6F-4C6F-A72E-A038764FB536}" type="parTrans" cxnId="{BEC894E6-ECE8-44AC-9C61-20275630F8AB}">
      <dgm:prSet/>
      <dgm:spPr/>
      <dgm:t>
        <a:bodyPr/>
        <a:lstStyle/>
        <a:p>
          <a:endParaRPr lang="de-DE"/>
        </a:p>
      </dgm:t>
    </dgm:pt>
    <dgm:pt modelId="{8EB9A08D-5815-4885-9E25-6365A39B973D}" type="sibTrans" cxnId="{BEC894E6-ECE8-44AC-9C61-20275630F8AB}">
      <dgm:prSet/>
      <dgm:spPr/>
      <dgm:t>
        <a:bodyPr/>
        <a:lstStyle/>
        <a:p>
          <a:endParaRPr lang="de-DE"/>
        </a:p>
      </dgm:t>
    </dgm:pt>
    <dgm:pt modelId="{70409739-4290-4ADE-91B8-5FB68AFE6F81}">
      <dgm:prSet/>
      <dgm:spPr/>
      <dgm:t>
        <a:bodyPr/>
        <a:lstStyle/>
        <a:p>
          <a:r>
            <a:rPr lang="de-DE" dirty="0" smtClean="0"/>
            <a:t>Greifreifen</a:t>
          </a:r>
        </a:p>
      </dgm:t>
    </dgm:pt>
    <dgm:pt modelId="{E50110B5-4652-473D-84B3-75BCE8596F7B}" type="parTrans" cxnId="{1710640D-8C25-4A33-91C6-93B6F8A62FFD}">
      <dgm:prSet/>
      <dgm:spPr/>
      <dgm:t>
        <a:bodyPr/>
        <a:lstStyle/>
        <a:p>
          <a:endParaRPr lang="de-DE"/>
        </a:p>
      </dgm:t>
    </dgm:pt>
    <dgm:pt modelId="{E3C52D30-679C-4A1E-A0DF-8640569E31BC}" type="sibTrans" cxnId="{1710640D-8C25-4A33-91C6-93B6F8A62FFD}">
      <dgm:prSet/>
      <dgm:spPr/>
      <dgm:t>
        <a:bodyPr/>
        <a:lstStyle/>
        <a:p>
          <a:endParaRPr lang="de-DE"/>
        </a:p>
      </dgm:t>
    </dgm:pt>
    <dgm:pt modelId="{C3E4261E-2688-4872-B706-CE0713E77E84}">
      <dgm:prSet/>
      <dgm:spPr/>
      <dgm:t>
        <a:bodyPr/>
        <a:lstStyle/>
        <a:p>
          <a:r>
            <a:rPr lang="de-DE" dirty="0" smtClean="0"/>
            <a:t>Bremsen</a:t>
          </a:r>
        </a:p>
      </dgm:t>
    </dgm:pt>
    <dgm:pt modelId="{CC1D2F84-78D5-43C8-A13B-1D8019E6EDB6}" type="parTrans" cxnId="{78911704-1041-40EE-85F2-F76A5DE5D675}">
      <dgm:prSet/>
      <dgm:spPr/>
      <dgm:t>
        <a:bodyPr/>
        <a:lstStyle/>
        <a:p>
          <a:endParaRPr lang="de-DE"/>
        </a:p>
      </dgm:t>
    </dgm:pt>
    <dgm:pt modelId="{56206640-0DFE-4075-9ABA-EB4AD9D9DCF6}" type="sibTrans" cxnId="{78911704-1041-40EE-85F2-F76A5DE5D675}">
      <dgm:prSet/>
      <dgm:spPr/>
      <dgm:t>
        <a:bodyPr/>
        <a:lstStyle/>
        <a:p>
          <a:endParaRPr lang="de-DE"/>
        </a:p>
      </dgm:t>
    </dgm:pt>
    <dgm:pt modelId="{A922D5F4-4F67-43F5-8D5B-CE3A4FDA056E}">
      <dgm:prSet/>
      <dgm:spPr/>
      <dgm:t>
        <a:bodyPr/>
        <a:lstStyle/>
        <a:p>
          <a:r>
            <a:rPr lang="de-DE" dirty="0" smtClean="0"/>
            <a:t>Mobilgeräte</a:t>
          </a:r>
        </a:p>
        <a:p>
          <a:r>
            <a:rPr lang="de-DE" dirty="0" err="1" smtClean="0"/>
            <a:t>halterung</a:t>
          </a:r>
          <a:endParaRPr lang="de-DE" dirty="0" smtClean="0"/>
        </a:p>
      </dgm:t>
    </dgm:pt>
    <dgm:pt modelId="{39F00C68-462D-4124-BB69-918B4CE637CD}" type="sibTrans" cxnId="{6240A83D-3AE4-4ADC-A252-259F3ACBAE0B}">
      <dgm:prSet/>
      <dgm:spPr/>
      <dgm:t>
        <a:bodyPr/>
        <a:lstStyle/>
        <a:p>
          <a:endParaRPr lang="de-DE"/>
        </a:p>
      </dgm:t>
    </dgm:pt>
    <dgm:pt modelId="{2B4B9154-9539-4EC0-B8DA-D49E34B4B1D3}" type="parTrans" cxnId="{6240A83D-3AE4-4ADC-A252-259F3ACBAE0B}">
      <dgm:prSet/>
      <dgm:spPr/>
      <dgm:t>
        <a:bodyPr/>
        <a:lstStyle/>
        <a:p>
          <a:endParaRPr lang="de-DE"/>
        </a:p>
      </dgm:t>
    </dgm:pt>
    <dgm:pt modelId="{9B4502A8-9F05-4C65-AC27-436B42A55F69}">
      <dgm:prSet/>
      <dgm:spPr/>
      <dgm:t>
        <a:bodyPr/>
        <a:lstStyle/>
        <a:p>
          <a:r>
            <a:rPr lang="de-DE" dirty="0" smtClean="0"/>
            <a:t>Lenkräder</a:t>
          </a:r>
        </a:p>
      </dgm:t>
    </dgm:pt>
    <dgm:pt modelId="{FAAEF7A3-9CB9-4FC1-81D1-EDE870C51B1C}" type="parTrans" cxnId="{85A0C8AB-C917-43EF-8FA5-712D83A409A2}">
      <dgm:prSet/>
      <dgm:spPr/>
      <dgm:t>
        <a:bodyPr/>
        <a:lstStyle/>
        <a:p>
          <a:endParaRPr lang="de-DE"/>
        </a:p>
      </dgm:t>
    </dgm:pt>
    <dgm:pt modelId="{B73BD03E-55B2-41C2-8C33-6EFF814BDB9E}" type="sibTrans" cxnId="{85A0C8AB-C917-43EF-8FA5-712D83A409A2}">
      <dgm:prSet/>
      <dgm:spPr/>
      <dgm:t>
        <a:bodyPr/>
        <a:lstStyle/>
        <a:p>
          <a:endParaRPr lang="de-DE"/>
        </a:p>
      </dgm:t>
    </dgm:pt>
    <dgm:pt modelId="{098E2BF9-A1D1-4AE6-AA76-1E26510A5C3F}">
      <dgm:prSet/>
      <dgm:spPr/>
      <dgm:t>
        <a:bodyPr/>
        <a:lstStyle/>
        <a:p>
          <a:r>
            <a:rPr lang="de-DE" dirty="0" err="1" smtClean="0"/>
            <a:t>Akkupack</a:t>
          </a:r>
          <a:endParaRPr lang="de-DE" dirty="0" smtClean="0"/>
        </a:p>
      </dgm:t>
    </dgm:pt>
    <dgm:pt modelId="{DDF38211-F53B-4CAD-AD4C-0E3AE9884493}" type="parTrans" cxnId="{D5D3F411-0DA1-4D36-8540-66FD22D64C65}">
      <dgm:prSet/>
      <dgm:spPr/>
      <dgm:t>
        <a:bodyPr/>
        <a:lstStyle/>
        <a:p>
          <a:endParaRPr lang="de-DE"/>
        </a:p>
      </dgm:t>
    </dgm:pt>
    <dgm:pt modelId="{00B36D41-A1BB-4BBA-8014-EA149D3F5373}" type="sibTrans" cxnId="{D5D3F411-0DA1-4D36-8540-66FD22D64C65}">
      <dgm:prSet/>
      <dgm:spPr/>
      <dgm:t>
        <a:bodyPr/>
        <a:lstStyle/>
        <a:p>
          <a:endParaRPr lang="de-DE"/>
        </a:p>
      </dgm:t>
    </dgm:pt>
    <dgm:pt modelId="{B48F9EDF-BEE9-45B1-A774-20C0F452687D}" type="pres">
      <dgm:prSet presAssocID="{7A22B761-0B28-4A3D-8617-902603212F4F}" presName="Name0" presStyleCnt="0">
        <dgm:presLayoutVars>
          <dgm:chMax val="1"/>
          <dgm:dir/>
          <dgm:animLvl val="ctr"/>
          <dgm:resizeHandles val="exact"/>
        </dgm:presLayoutVars>
      </dgm:prSet>
      <dgm:spPr/>
    </dgm:pt>
    <dgm:pt modelId="{A18BD2AC-1DAF-4C0D-878E-6FAF13AD5416}" type="pres">
      <dgm:prSet presAssocID="{64300844-45B9-47B7-BE5D-029288657376}" presName="centerShape" presStyleLbl="node0" presStyleIdx="0" presStyleCnt="1"/>
      <dgm:spPr/>
      <dgm:t>
        <a:bodyPr/>
        <a:lstStyle/>
        <a:p>
          <a:endParaRPr lang="de-DE"/>
        </a:p>
      </dgm:t>
    </dgm:pt>
    <dgm:pt modelId="{DF6CD740-0B72-4EF5-87A9-9067A199471F}" type="pres">
      <dgm:prSet presAssocID="{74BF0AD8-8450-4BDC-B693-806C01CAE05C}" presName="parTrans" presStyleLbl="sibTrans2D1" presStyleIdx="0" presStyleCnt="7"/>
      <dgm:spPr/>
      <dgm:t>
        <a:bodyPr/>
        <a:lstStyle/>
        <a:p>
          <a:endParaRPr lang="de-DE"/>
        </a:p>
      </dgm:t>
    </dgm:pt>
    <dgm:pt modelId="{4C5A628C-DAC4-42A4-94CB-319C507621E6}" type="pres">
      <dgm:prSet presAssocID="{74BF0AD8-8450-4BDC-B693-806C01CAE05C}" presName="connectorText" presStyleLbl="sibTrans2D1" presStyleIdx="0" presStyleCnt="7"/>
      <dgm:spPr/>
      <dgm:t>
        <a:bodyPr/>
        <a:lstStyle/>
        <a:p>
          <a:endParaRPr lang="de-DE"/>
        </a:p>
      </dgm:t>
    </dgm:pt>
    <dgm:pt modelId="{456C5250-D558-4F2C-89A4-BE2586DD6F8B}" type="pres">
      <dgm:prSet presAssocID="{7716D2D7-AE11-4024-8BA5-BEC8373344D7}" presName="node" presStyleLbl="node1" presStyleIdx="0" presStyleCnt="7">
        <dgm:presLayoutVars>
          <dgm:bulletEnabled val="1"/>
        </dgm:presLayoutVars>
      </dgm:prSet>
      <dgm:spPr/>
      <dgm:t>
        <a:bodyPr/>
        <a:lstStyle/>
        <a:p>
          <a:endParaRPr lang="de-DE"/>
        </a:p>
      </dgm:t>
    </dgm:pt>
    <dgm:pt modelId="{B64A740A-0CF2-4AF6-967C-823BFD6C8C9B}" type="pres">
      <dgm:prSet presAssocID="{E50110B5-4652-473D-84B3-75BCE8596F7B}" presName="parTrans" presStyleLbl="sibTrans2D1" presStyleIdx="1" presStyleCnt="7"/>
      <dgm:spPr/>
      <dgm:t>
        <a:bodyPr/>
        <a:lstStyle/>
        <a:p>
          <a:endParaRPr lang="de-DE"/>
        </a:p>
      </dgm:t>
    </dgm:pt>
    <dgm:pt modelId="{0491B216-38EC-4B0D-9A11-F64E45B9EEFD}" type="pres">
      <dgm:prSet presAssocID="{E50110B5-4652-473D-84B3-75BCE8596F7B}" presName="connectorText" presStyleLbl="sibTrans2D1" presStyleIdx="1" presStyleCnt="7"/>
      <dgm:spPr/>
      <dgm:t>
        <a:bodyPr/>
        <a:lstStyle/>
        <a:p>
          <a:endParaRPr lang="de-DE"/>
        </a:p>
      </dgm:t>
    </dgm:pt>
    <dgm:pt modelId="{A352E85C-0B09-47E6-9092-CDB78B8C46E7}" type="pres">
      <dgm:prSet presAssocID="{70409739-4290-4ADE-91B8-5FB68AFE6F81}" presName="node" presStyleLbl="node1" presStyleIdx="1" presStyleCnt="7">
        <dgm:presLayoutVars>
          <dgm:bulletEnabled val="1"/>
        </dgm:presLayoutVars>
      </dgm:prSet>
      <dgm:spPr/>
      <dgm:t>
        <a:bodyPr/>
        <a:lstStyle/>
        <a:p>
          <a:endParaRPr lang="de-DE"/>
        </a:p>
      </dgm:t>
    </dgm:pt>
    <dgm:pt modelId="{3E6C5A5E-0CE7-4DD8-A7B7-858141A2AFFD}" type="pres">
      <dgm:prSet presAssocID="{2B4B9154-9539-4EC0-B8DA-D49E34B4B1D3}" presName="parTrans" presStyleLbl="sibTrans2D1" presStyleIdx="2" presStyleCnt="7"/>
      <dgm:spPr/>
      <dgm:t>
        <a:bodyPr/>
        <a:lstStyle/>
        <a:p>
          <a:endParaRPr lang="de-DE"/>
        </a:p>
      </dgm:t>
    </dgm:pt>
    <dgm:pt modelId="{70632132-F04B-4AE9-B8B0-6DB588EAB060}" type="pres">
      <dgm:prSet presAssocID="{2B4B9154-9539-4EC0-B8DA-D49E34B4B1D3}" presName="connectorText" presStyleLbl="sibTrans2D1" presStyleIdx="2" presStyleCnt="7"/>
      <dgm:spPr/>
      <dgm:t>
        <a:bodyPr/>
        <a:lstStyle/>
        <a:p>
          <a:endParaRPr lang="de-DE"/>
        </a:p>
      </dgm:t>
    </dgm:pt>
    <dgm:pt modelId="{64909A40-281C-4012-A290-11E105503859}" type="pres">
      <dgm:prSet presAssocID="{A922D5F4-4F67-43F5-8D5B-CE3A4FDA056E}" presName="node" presStyleLbl="node1" presStyleIdx="2" presStyleCnt="7">
        <dgm:presLayoutVars>
          <dgm:bulletEnabled val="1"/>
        </dgm:presLayoutVars>
      </dgm:prSet>
      <dgm:spPr/>
      <dgm:t>
        <a:bodyPr/>
        <a:lstStyle/>
        <a:p>
          <a:endParaRPr lang="de-DE"/>
        </a:p>
      </dgm:t>
    </dgm:pt>
    <dgm:pt modelId="{21E06869-D0ED-4F86-B83D-56936213F1DB}" type="pres">
      <dgm:prSet presAssocID="{A39D52ED-2C6F-4C6F-A72E-A038764FB536}" presName="parTrans" presStyleLbl="sibTrans2D1" presStyleIdx="3" presStyleCnt="7"/>
      <dgm:spPr/>
      <dgm:t>
        <a:bodyPr/>
        <a:lstStyle/>
        <a:p>
          <a:endParaRPr lang="de-DE"/>
        </a:p>
      </dgm:t>
    </dgm:pt>
    <dgm:pt modelId="{A1EDBFD4-C0A4-4619-9098-027032D0038D}" type="pres">
      <dgm:prSet presAssocID="{A39D52ED-2C6F-4C6F-A72E-A038764FB536}" presName="connectorText" presStyleLbl="sibTrans2D1" presStyleIdx="3" presStyleCnt="7"/>
      <dgm:spPr/>
      <dgm:t>
        <a:bodyPr/>
        <a:lstStyle/>
        <a:p>
          <a:endParaRPr lang="de-DE"/>
        </a:p>
      </dgm:t>
    </dgm:pt>
    <dgm:pt modelId="{E3B9CC4E-B289-45D2-8E8D-5A5CAE1614BE}" type="pres">
      <dgm:prSet presAssocID="{EDB42703-B83A-4794-9521-E964E1FACBC0}" presName="node" presStyleLbl="node1" presStyleIdx="3" presStyleCnt="7">
        <dgm:presLayoutVars>
          <dgm:bulletEnabled val="1"/>
        </dgm:presLayoutVars>
      </dgm:prSet>
      <dgm:spPr/>
      <dgm:t>
        <a:bodyPr/>
        <a:lstStyle/>
        <a:p>
          <a:endParaRPr lang="de-DE"/>
        </a:p>
      </dgm:t>
    </dgm:pt>
    <dgm:pt modelId="{C05010F8-9818-4F8B-9B04-617C92E895A4}" type="pres">
      <dgm:prSet presAssocID="{CC1D2F84-78D5-43C8-A13B-1D8019E6EDB6}" presName="parTrans" presStyleLbl="sibTrans2D1" presStyleIdx="4" presStyleCnt="7"/>
      <dgm:spPr/>
      <dgm:t>
        <a:bodyPr/>
        <a:lstStyle/>
        <a:p>
          <a:endParaRPr lang="de-DE"/>
        </a:p>
      </dgm:t>
    </dgm:pt>
    <dgm:pt modelId="{732EBD56-AE03-4017-A3B7-B78030B1E1CF}" type="pres">
      <dgm:prSet presAssocID="{CC1D2F84-78D5-43C8-A13B-1D8019E6EDB6}" presName="connectorText" presStyleLbl="sibTrans2D1" presStyleIdx="4" presStyleCnt="7"/>
      <dgm:spPr/>
      <dgm:t>
        <a:bodyPr/>
        <a:lstStyle/>
        <a:p>
          <a:endParaRPr lang="de-DE"/>
        </a:p>
      </dgm:t>
    </dgm:pt>
    <dgm:pt modelId="{9C675751-0D64-417B-8F0C-57B1CD04880F}" type="pres">
      <dgm:prSet presAssocID="{C3E4261E-2688-4872-B706-CE0713E77E84}" presName="node" presStyleLbl="node1" presStyleIdx="4" presStyleCnt="7" custRadScaleRad="103328" custRadScaleInc="-8241">
        <dgm:presLayoutVars>
          <dgm:bulletEnabled val="1"/>
        </dgm:presLayoutVars>
      </dgm:prSet>
      <dgm:spPr/>
      <dgm:t>
        <a:bodyPr/>
        <a:lstStyle/>
        <a:p>
          <a:endParaRPr lang="de-DE"/>
        </a:p>
      </dgm:t>
    </dgm:pt>
    <dgm:pt modelId="{EB22F6E4-4835-47AC-B197-4182A2D493E1}" type="pres">
      <dgm:prSet presAssocID="{FAAEF7A3-9CB9-4FC1-81D1-EDE870C51B1C}" presName="parTrans" presStyleLbl="sibTrans2D1" presStyleIdx="5" presStyleCnt="7"/>
      <dgm:spPr/>
      <dgm:t>
        <a:bodyPr/>
        <a:lstStyle/>
        <a:p>
          <a:endParaRPr lang="de-DE"/>
        </a:p>
      </dgm:t>
    </dgm:pt>
    <dgm:pt modelId="{1A4B4981-0915-4D72-A9AE-68A0147B7BCE}" type="pres">
      <dgm:prSet presAssocID="{FAAEF7A3-9CB9-4FC1-81D1-EDE870C51B1C}" presName="connectorText" presStyleLbl="sibTrans2D1" presStyleIdx="5" presStyleCnt="7"/>
      <dgm:spPr/>
      <dgm:t>
        <a:bodyPr/>
        <a:lstStyle/>
        <a:p>
          <a:endParaRPr lang="de-DE"/>
        </a:p>
      </dgm:t>
    </dgm:pt>
    <dgm:pt modelId="{E365E609-EE8F-44DE-A491-F4BC9F63905A}" type="pres">
      <dgm:prSet presAssocID="{9B4502A8-9F05-4C65-AC27-436B42A55F69}" presName="node" presStyleLbl="node1" presStyleIdx="5" presStyleCnt="7">
        <dgm:presLayoutVars>
          <dgm:bulletEnabled val="1"/>
        </dgm:presLayoutVars>
      </dgm:prSet>
      <dgm:spPr/>
      <dgm:t>
        <a:bodyPr/>
        <a:lstStyle/>
        <a:p>
          <a:endParaRPr lang="de-DE"/>
        </a:p>
      </dgm:t>
    </dgm:pt>
    <dgm:pt modelId="{DE13B22B-0060-45D5-A15C-4317D93E5F0A}" type="pres">
      <dgm:prSet presAssocID="{DDF38211-F53B-4CAD-AD4C-0E3AE9884493}" presName="parTrans" presStyleLbl="sibTrans2D1" presStyleIdx="6" presStyleCnt="7"/>
      <dgm:spPr/>
      <dgm:t>
        <a:bodyPr/>
        <a:lstStyle/>
        <a:p>
          <a:endParaRPr lang="de-DE"/>
        </a:p>
      </dgm:t>
    </dgm:pt>
    <dgm:pt modelId="{E5A8EFA3-5DB6-441A-A171-822B5A52FC2C}" type="pres">
      <dgm:prSet presAssocID="{DDF38211-F53B-4CAD-AD4C-0E3AE9884493}" presName="connectorText" presStyleLbl="sibTrans2D1" presStyleIdx="6" presStyleCnt="7"/>
      <dgm:spPr/>
      <dgm:t>
        <a:bodyPr/>
        <a:lstStyle/>
        <a:p>
          <a:endParaRPr lang="de-DE"/>
        </a:p>
      </dgm:t>
    </dgm:pt>
    <dgm:pt modelId="{A8E89793-7078-491F-9122-4197A9BB6043}" type="pres">
      <dgm:prSet presAssocID="{098E2BF9-A1D1-4AE6-AA76-1E26510A5C3F}" presName="node" presStyleLbl="node1" presStyleIdx="6" presStyleCnt="7">
        <dgm:presLayoutVars>
          <dgm:bulletEnabled val="1"/>
        </dgm:presLayoutVars>
      </dgm:prSet>
      <dgm:spPr/>
      <dgm:t>
        <a:bodyPr/>
        <a:lstStyle/>
        <a:p>
          <a:endParaRPr lang="de-DE"/>
        </a:p>
      </dgm:t>
    </dgm:pt>
  </dgm:ptLst>
  <dgm:cxnLst>
    <dgm:cxn modelId="{25157DCE-9C5D-7D4A-8F2C-CF824DCDD99C}" type="presOf" srcId="{74BF0AD8-8450-4BDC-B693-806C01CAE05C}" destId="{DF6CD740-0B72-4EF5-87A9-9067A199471F}" srcOrd="0" destOrd="0" presId="urn:microsoft.com/office/officeart/2005/8/layout/radial5"/>
    <dgm:cxn modelId="{6054014F-4FB3-F14F-9709-F3B2130D3A5C}" type="presOf" srcId="{C3E4261E-2688-4872-B706-CE0713E77E84}" destId="{9C675751-0D64-417B-8F0C-57B1CD04880F}" srcOrd="0" destOrd="0" presId="urn:microsoft.com/office/officeart/2005/8/layout/radial5"/>
    <dgm:cxn modelId="{704C2D92-A32E-174A-BC63-4ACC8E5CD578}" type="presOf" srcId="{E50110B5-4652-473D-84B3-75BCE8596F7B}" destId="{0491B216-38EC-4B0D-9A11-F64E45B9EEFD}" srcOrd="1" destOrd="0" presId="urn:microsoft.com/office/officeart/2005/8/layout/radial5"/>
    <dgm:cxn modelId="{CE95F22D-0744-9143-83D6-1C1621924074}" type="presOf" srcId="{2B4B9154-9539-4EC0-B8DA-D49E34B4B1D3}" destId="{70632132-F04B-4AE9-B8B0-6DB588EAB060}" srcOrd="1" destOrd="0" presId="urn:microsoft.com/office/officeart/2005/8/layout/radial5"/>
    <dgm:cxn modelId="{46CFA816-1328-924F-A204-8D5615619596}" type="presOf" srcId="{7716D2D7-AE11-4024-8BA5-BEC8373344D7}" destId="{456C5250-D558-4F2C-89A4-BE2586DD6F8B}" srcOrd="0" destOrd="0" presId="urn:microsoft.com/office/officeart/2005/8/layout/radial5"/>
    <dgm:cxn modelId="{0EAF2AE5-2188-C044-A579-A3C4CEF16069}" type="presOf" srcId="{A39D52ED-2C6F-4C6F-A72E-A038764FB536}" destId="{A1EDBFD4-C0A4-4619-9098-027032D0038D}" srcOrd="1" destOrd="0" presId="urn:microsoft.com/office/officeart/2005/8/layout/radial5"/>
    <dgm:cxn modelId="{1710640D-8C25-4A33-91C6-93B6F8A62FFD}" srcId="{64300844-45B9-47B7-BE5D-029288657376}" destId="{70409739-4290-4ADE-91B8-5FB68AFE6F81}" srcOrd="1" destOrd="0" parTransId="{E50110B5-4652-473D-84B3-75BCE8596F7B}" sibTransId="{E3C52D30-679C-4A1E-A0DF-8640569E31BC}"/>
    <dgm:cxn modelId="{6240A83D-3AE4-4ADC-A252-259F3ACBAE0B}" srcId="{64300844-45B9-47B7-BE5D-029288657376}" destId="{A922D5F4-4F67-43F5-8D5B-CE3A4FDA056E}" srcOrd="2" destOrd="0" parTransId="{2B4B9154-9539-4EC0-B8DA-D49E34B4B1D3}" sibTransId="{39F00C68-462D-4124-BB69-918B4CE637CD}"/>
    <dgm:cxn modelId="{54C5D588-C05A-DA40-A0B3-2CA20269827E}" type="presOf" srcId="{098E2BF9-A1D1-4AE6-AA76-1E26510A5C3F}" destId="{A8E89793-7078-491F-9122-4197A9BB6043}" srcOrd="0" destOrd="0" presId="urn:microsoft.com/office/officeart/2005/8/layout/radial5"/>
    <dgm:cxn modelId="{D5D3F411-0DA1-4D36-8540-66FD22D64C65}" srcId="{64300844-45B9-47B7-BE5D-029288657376}" destId="{098E2BF9-A1D1-4AE6-AA76-1E26510A5C3F}" srcOrd="6" destOrd="0" parTransId="{DDF38211-F53B-4CAD-AD4C-0E3AE9884493}" sibTransId="{00B36D41-A1BB-4BBA-8014-EA149D3F5373}"/>
    <dgm:cxn modelId="{4F9703D0-A2FC-A948-ADC3-B05236E3F0FC}" type="presOf" srcId="{2B4B9154-9539-4EC0-B8DA-D49E34B4B1D3}" destId="{3E6C5A5E-0CE7-4DD8-A7B7-858141A2AFFD}" srcOrd="0" destOrd="0" presId="urn:microsoft.com/office/officeart/2005/8/layout/radial5"/>
    <dgm:cxn modelId="{1F7D3E3C-7664-4E4A-AA99-CFB86C4AB7F1}" type="presOf" srcId="{CC1D2F84-78D5-43C8-A13B-1D8019E6EDB6}" destId="{732EBD56-AE03-4017-A3B7-B78030B1E1CF}" srcOrd="1" destOrd="0" presId="urn:microsoft.com/office/officeart/2005/8/layout/radial5"/>
    <dgm:cxn modelId="{4969E1CA-3DFF-4145-90AD-C80CBCE29853}" type="presOf" srcId="{E50110B5-4652-473D-84B3-75BCE8596F7B}" destId="{B64A740A-0CF2-4AF6-967C-823BFD6C8C9B}" srcOrd="0" destOrd="0" presId="urn:microsoft.com/office/officeart/2005/8/layout/radial5"/>
    <dgm:cxn modelId="{6486A0C4-14B8-BC45-A582-22C1660BD706}" type="presOf" srcId="{FAAEF7A3-9CB9-4FC1-81D1-EDE870C51B1C}" destId="{EB22F6E4-4835-47AC-B197-4182A2D493E1}" srcOrd="0" destOrd="0" presId="urn:microsoft.com/office/officeart/2005/8/layout/radial5"/>
    <dgm:cxn modelId="{316866C9-BF4C-2B4F-9070-86D86E78AD1C}" type="presOf" srcId="{A39D52ED-2C6F-4C6F-A72E-A038764FB536}" destId="{21E06869-D0ED-4F86-B83D-56936213F1DB}" srcOrd="0" destOrd="0" presId="urn:microsoft.com/office/officeart/2005/8/layout/radial5"/>
    <dgm:cxn modelId="{C05C66D8-2AA3-D84C-A9B5-247BC63BCD3E}" type="presOf" srcId="{DDF38211-F53B-4CAD-AD4C-0E3AE9884493}" destId="{E5A8EFA3-5DB6-441A-A171-822B5A52FC2C}" srcOrd="1" destOrd="0" presId="urn:microsoft.com/office/officeart/2005/8/layout/radial5"/>
    <dgm:cxn modelId="{27E6A007-DE9B-3F40-B86D-2CFC3F08DBB7}" type="presOf" srcId="{7A22B761-0B28-4A3D-8617-902603212F4F}" destId="{B48F9EDF-BEE9-45B1-A774-20C0F452687D}" srcOrd="0" destOrd="0" presId="urn:microsoft.com/office/officeart/2005/8/layout/radial5"/>
    <dgm:cxn modelId="{3EA4B0E7-3925-45EA-9746-F9D13BB278ED}" srcId="{7A22B761-0B28-4A3D-8617-902603212F4F}" destId="{64300844-45B9-47B7-BE5D-029288657376}" srcOrd="0" destOrd="0" parTransId="{C36A0215-5D6D-4D8F-A1D5-060799301FE4}" sibTransId="{9563FCDE-A47E-4728-A7CD-DE0601287637}"/>
    <dgm:cxn modelId="{6994E8FC-C8C9-AD44-BF6C-5E4E2801865B}" type="presOf" srcId="{9B4502A8-9F05-4C65-AC27-436B42A55F69}" destId="{E365E609-EE8F-44DE-A491-F4BC9F63905A}" srcOrd="0" destOrd="0" presId="urn:microsoft.com/office/officeart/2005/8/layout/radial5"/>
    <dgm:cxn modelId="{78EA38FC-47DF-E644-939B-536C65C0D307}" type="presOf" srcId="{FAAEF7A3-9CB9-4FC1-81D1-EDE870C51B1C}" destId="{1A4B4981-0915-4D72-A9AE-68A0147B7BCE}" srcOrd="1" destOrd="0" presId="urn:microsoft.com/office/officeart/2005/8/layout/radial5"/>
    <dgm:cxn modelId="{D60E92C9-4C30-2C4F-8562-D83764CB8BAD}" type="presOf" srcId="{64300844-45B9-47B7-BE5D-029288657376}" destId="{A18BD2AC-1DAF-4C0D-878E-6FAF13AD5416}" srcOrd="0" destOrd="0" presId="urn:microsoft.com/office/officeart/2005/8/layout/radial5"/>
    <dgm:cxn modelId="{88D1C3E3-5F5A-5B4B-8A75-2A44D0E3427A}" type="presOf" srcId="{EDB42703-B83A-4794-9521-E964E1FACBC0}" destId="{E3B9CC4E-B289-45D2-8E8D-5A5CAE1614BE}" srcOrd="0" destOrd="0" presId="urn:microsoft.com/office/officeart/2005/8/layout/radial5"/>
    <dgm:cxn modelId="{BEC894E6-ECE8-44AC-9C61-20275630F8AB}" srcId="{64300844-45B9-47B7-BE5D-029288657376}" destId="{EDB42703-B83A-4794-9521-E964E1FACBC0}" srcOrd="3" destOrd="0" parTransId="{A39D52ED-2C6F-4C6F-A72E-A038764FB536}" sibTransId="{8EB9A08D-5815-4885-9E25-6365A39B973D}"/>
    <dgm:cxn modelId="{6AFCC937-B49D-964E-82FE-3E98E8CED25D}" type="presOf" srcId="{74BF0AD8-8450-4BDC-B693-806C01CAE05C}" destId="{4C5A628C-DAC4-42A4-94CB-319C507621E6}" srcOrd="1" destOrd="0" presId="urn:microsoft.com/office/officeart/2005/8/layout/radial5"/>
    <dgm:cxn modelId="{B4BDAB98-70CC-194C-9409-660165945893}" type="presOf" srcId="{A922D5F4-4F67-43F5-8D5B-CE3A4FDA056E}" destId="{64909A40-281C-4012-A290-11E105503859}" srcOrd="0" destOrd="0" presId="urn:microsoft.com/office/officeart/2005/8/layout/radial5"/>
    <dgm:cxn modelId="{5B125B8F-9777-C34C-88C2-41CF8FE7868D}" type="presOf" srcId="{CC1D2F84-78D5-43C8-A13B-1D8019E6EDB6}" destId="{C05010F8-9818-4F8B-9B04-617C92E895A4}" srcOrd="0" destOrd="0" presId="urn:microsoft.com/office/officeart/2005/8/layout/radial5"/>
    <dgm:cxn modelId="{05D7A178-2503-4DA7-A215-D3CECD87F98D}" srcId="{64300844-45B9-47B7-BE5D-029288657376}" destId="{7716D2D7-AE11-4024-8BA5-BEC8373344D7}" srcOrd="0" destOrd="0" parTransId="{74BF0AD8-8450-4BDC-B693-806C01CAE05C}" sibTransId="{114D12FA-6446-42B1-83FA-32B180B57429}"/>
    <dgm:cxn modelId="{85A0C8AB-C917-43EF-8FA5-712D83A409A2}" srcId="{64300844-45B9-47B7-BE5D-029288657376}" destId="{9B4502A8-9F05-4C65-AC27-436B42A55F69}" srcOrd="5" destOrd="0" parTransId="{FAAEF7A3-9CB9-4FC1-81D1-EDE870C51B1C}" sibTransId="{B73BD03E-55B2-41C2-8C33-6EFF814BDB9E}"/>
    <dgm:cxn modelId="{724C7BFB-2D7F-3747-B030-C873275B836C}" type="presOf" srcId="{70409739-4290-4ADE-91B8-5FB68AFE6F81}" destId="{A352E85C-0B09-47E6-9092-CDB78B8C46E7}" srcOrd="0" destOrd="0" presId="urn:microsoft.com/office/officeart/2005/8/layout/radial5"/>
    <dgm:cxn modelId="{78911704-1041-40EE-85F2-F76A5DE5D675}" srcId="{64300844-45B9-47B7-BE5D-029288657376}" destId="{C3E4261E-2688-4872-B706-CE0713E77E84}" srcOrd="4" destOrd="0" parTransId="{CC1D2F84-78D5-43C8-A13B-1D8019E6EDB6}" sibTransId="{56206640-0DFE-4075-9ABA-EB4AD9D9DCF6}"/>
    <dgm:cxn modelId="{2B4825D3-30D5-8546-B82F-C4F3EFE3F49A}" type="presOf" srcId="{DDF38211-F53B-4CAD-AD4C-0E3AE9884493}" destId="{DE13B22B-0060-45D5-A15C-4317D93E5F0A}" srcOrd="0" destOrd="0" presId="urn:microsoft.com/office/officeart/2005/8/layout/radial5"/>
    <dgm:cxn modelId="{F1B84C14-F2B8-1545-9B91-35C88A31A74A}" type="presParOf" srcId="{B48F9EDF-BEE9-45B1-A774-20C0F452687D}" destId="{A18BD2AC-1DAF-4C0D-878E-6FAF13AD5416}" srcOrd="0" destOrd="0" presId="urn:microsoft.com/office/officeart/2005/8/layout/radial5"/>
    <dgm:cxn modelId="{0D912E91-0D2C-3241-A2B5-9BC37D3D4252}" type="presParOf" srcId="{B48F9EDF-BEE9-45B1-A774-20C0F452687D}" destId="{DF6CD740-0B72-4EF5-87A9-9067A199471F}" srcOrd="1" destOrd="0" presId="urn:microsoft.com/office/officeart/2005/8/layout/radial5"/>
    <dgm:cxn modelId="{4C8D9AA6-FCC5-BB47-9A00-E5FC86EBA505}" type="presParOf" srcId="{DF6CD740-0B72-4EF5-87A9-9067A199471F}" destId="{4C5A628C-DAC4-42A4-94CB-319C507621E6}" srcOrd="0" destOrd="0" presId="urn:microsoft.com/office/officeart/2005/8/layout/radial5"/>
    <dgm:cxn modelId="{A7178AC4-49A5-6A42-8BD9-1AEA8E8EFC42}" type="presParOf" srcId="{B48F9EDF-BEE9-45B1-A774-20C0F452687D}" destId="{456C5250-D558-4F2C-89A4-BE2586DD6F8B}" srcOrd="2" destOrd="0" presId="urn:microsoft.com/office/officeart/2005/8/layout/radial5"/>
    <dgm:cxn modelId="{320CAF59-3EAB-A34F-9DA2-7B946545085E}" type="presParOf" srcId="{B48F9EDF-BEE9-45B1-A774-20C0F452687D}" destId="{B64A740A-0CF2-4AF6-967C-823BFD6C8C9B}" srcOrd="3" destOrd="0" presId="urn:microsoft.com/office/officeart/2005/8/layout/radial5"/>
    <dgm:cxn modelId="{7C7ED26D-58F7-A045-B8F3-9D39583F485C}" type="presParOf" srcId="{B64A740A-0CF2-4AF6-967C-823BFD6C8C9B}" destId="{0491B216-38EC-4B0D-9A11-F64E45B9EEFD}" srcOrd="0" destOrd="0" presId="urn:microsoft.com/office/officeart/2005/8/layout/radial5"/>
    <dgm:cxn modelId="{D0E37016-6E18-514B-85AA-76BFF12932AD}" type="presParOf" srcId="{B48F9EDF-BEE9-45B1-A774-20C0F452687D}" destId="{A352E85C-0B09-47E6-9092-CDB78B8C46E7}" srcOrd="4" destOrd="0" presId="urn:microsoft.com/office/officeart/2005/8/layout/radial5"/>
    <dgm:cxn modelId="{5722EF69-AF0E-F145-97EB-9F62A4D61FCB}" type="presParOf" srcId="{B48F9EDF-BEE9-45B1-A774-20C0F452687D}" destId="{3E6C5A5E-0CE7-4DD8-A7B7-858141A2AFFD}" srcOrd="5" destOrd="0" presId="urn:microsoft.com/office/officeart/2005/8/layout/radial5"/>
    <dgm:cxn modelId="{CA21890F-C1D9-9340-9449-700223B37BE7}" type="presParOf" srcId="{3E6C5A5E-0CE7-4DD8-A7B7-858141A2AFFD}" destId="{70632132-F04B-4AE9-B8B0-6DB588EAB060}" srcOrd="0" destOrd="0" presId="urn:microsoft.com/office/officeart/2005/8/layout/radial5"/>
    <dgm:cxn modelId="{B38F8FFC-3790-6C40-8F46-5167290B2F79}" type="presParOf" srcId="{B48F9EDF-BEE9-45B1-A774-20C0F452687D}" destId="{64909A40-281C-4012-A290-11E105503859}" srcOrd="6" destOrd="0" presId="urn:microsoft.com/office/officeart/2005/8/layout/radial5"/>
    <dgm:cxn modelId="{6B6869E8-B9FF-BD4E-AA96-E644CE31DF9F}" type="presParOf" srcId="{B48F9EDF-BEE9-45B1-A774-20C0F452687D}" destId="{21E06869-D0ED-4F86-B83D-56936213F1DB}" srcOrd="7" destOrd="0" presId="urn:microsoft.com/office/officeart/2005/8/layout/radial5"/>
    <dgm:cxn modelId="{AE7D7D9E-52E2-FF42-809C-C4E21F63131B}" type="presParOf" srcId="{21E06869-D0ED-4F86-B83D-56936213F1DB}" destId="{A1EDBFD4-C0A4-4619-9098-027032D0038D}" srcOrd="0" destOrd="0" presId="urn:microsoft.com/office/officeart/2005/8/layout/radial5"/>
    <dgm:cxn modelId="{4F87809A-99AD-214A-9CC3-4BAA53308C0B}" type="presParOf" srcId="{B48F9EDF-BEE9-45B1-A774-20C0F452687D}" destId="{E3B9CC4E-B289-45D2-8E8D-5A5CAE1614BE}" srcOrd="8" destOrd="0" presId="urn:microsoft.com/office/officeart/2005/8/layout/radial5"/>
    <dgm:cxn modelId="{8DB77873-04D9-9C47-94BC-9B65FEEAFFED}" type="presParOf" srcId="{B48F9EDF-BEE9-45B1-A774-20C0F452687D}" destId="{C05010F8-9818-4F8B-9B04-617C92E895A4}" srcOrd="9" destOrd="0" presId="urn:microsoft.com/office/officeart/2005/8/layout/radial5"/>
    <dgm:cxn modelId="{E6CA7E59-B152-EC4A-949D-1CCE8ABD1FE0}" type="presParOf" srcId="{C05010F8-9818-4F8B-9B04-617C92E895A4}" destId="{732EBD56-AE03-4017-A3B7-B78030B1E1CF}" srcOrd="0" destOrd="0" presId="urn:microsoft.com/office/officeart/2005/8/layout/radial5"/>
    <dgm:cxn modelId="{6E3AC1D4-536E-DB4B-A733-F0B5B396A8A8}" type="presParOf" srcId="{B48F9EDF-BEE9-45B1-A774-20C0F452687D}" destId="{9C675751-0D64-417B-8F0C-57B1CD04880F}" srcOrd="10" destOrd="0" presId="urn:microsoft.com/office/officeart/2005/8/layout/radial5"/>
    <dgm:cxn modelId="{DC91CDAB-BCBC-1045-A97D-40AE17143195}" type="presParOf" srcId="{B48F9EDF-BEE9-45B1-A774-20C0F452687D}" destId="{EB22F6E4-4835-47AC-B197-4182A2D493E1}" srcOrd="11" destOrd="0" presId="urn:microsoft.com/office/officeart/2005/8/layout/radial5"/>
    <dgm:cxn modelId="{E51E2CD5-359E-9E4F-8FDE-D8984FD593C3}" type="presParOf" srcId="{EB22F6E4-4835-47AC-B197-4182A2D493E1}" destId="{1A4B4981-0915-4D72-A9AE-68A0147B7BCE}" srcOrd="0" destOrd="0" presId="urn:microsoft.com/office/officeart/2005/8/layout/radial5"/>
    <dgm:cxn modelId="{6EDCE795-DBA5-2741-9D94-BDEFFC9C3D66}" type="presParOf" srcId="{B48F9EDF-BEE9-45B1-A774-20C0F452687D}" destId="{E365E609-EE8F-44DE-A491-F4BC9F63905A}" srcOrd="12" destOrd="0" presId="urn:microsoft.com/office/officeart/2005/8/layout/radial5"/>
    <dgm:cxn modelId="{B572600B-DE45-8F44-BC54-529A5A1EC421}" type="presParOf" srcId="{B48F9EDF-BEE9-45B1-A774-20C0F452687D}" destId="{DE13B22B-0060-45D5-A15C-4317D93E5F0A}" srcOrd="13" destOrd="0" presId="urn:microsoft.com/office/officeart/2005/8/layout/radial5"/>
    <dgm:cxn modelId="{312BAF3A-1621-5C45-9FCB-AA9A922E01C4}" type="presParOf" srcId="{DE13B22B-0060-45D5-A15C-4317D93E5F0A}" destId="{E5A8EFA3-5DB6-441A-A171-822B5A52FC2C}" srcOrd="0" destOrd="0" presId="urn:microsoft.com/office/officeart/2005/8/layout/radial5"/>
    <dgm:cxn modelId="{9A6C31B8-0BB6-2C42-BD28-26A081AD321F}" type="presParOf" srcId="{B48F9EDF-BEE9-45B1-A774-20C0F452687D}" destId="{A8E89793-7078-491F-9122-4197A9BB6043}"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1671B-DAC1-4C61-9639-83AFABF64567}">
      <dsp:nvSpPr>
        <dsp:cNvPr id="0" name=""/>
        <dsp:cNvSpPr/>
      </dsp:nvSpPr>
      <dsp:spPr>
        <a:xfrm rot="5400000">
          <a:off x="2944359" y="-1051990"/>
          <a:ext cx="851866" cy="31720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de-DE" sz="1100" kern="1200" dirty="0"/>
            <a:t>(Motorbetriebenes) Fahren</a:t>
          </a:r>
        </a:p>
        <a:p>
          <a:pPr marL="57150" lvl="1" indent="-57150" algn="l" defTabSz="488950">
            <a:lnSpc>
              <a:spcPct val="90000"/>
            </a:lnSpc>
            <a:spcBef>
              <a:spcPct val="0"/>
            </a:spcBef>
            <a:spcAft>
              <a:spcPct val="15000"/>
            </a:spcAft>
            <a:buChar char="•"/>
          </a:pPr>
          <a:r>
            <a:rPr lang="de-DE" sz="1100" kern="1200" dirty="0"/>
            <a:t>Geschwindigkeitsanpassung</a:t>
          </a:r>
        </a:p>
        <a:p>
          <a:pPr marL="57150" lvl="1" indent="-57150" algn="l" defTabSz="488950">
            <a:lnSpc>
              <a:spcPct val="90000"/>
            </a:lnSpc>
            <a:spcBef>
              <a:spcPct val="0"/>
            </a:spcBef>
            <a:spcAft>
              <a:spcPct val="15000"/>
            </a:spcAft>
            <a:buChar char="•"/>
          </a:pPr>
          <a:r>
            <a:rPr lang="de-DE" sz="1100" kern="1200" dirty="0"/>
            <a:t>Wendigkeit</a:t>
          </a:r>
        </a:p>
        <a:p>
          <a:pPr marL="57150" lvl="1" indent="-57150" algn="l" defTabSz="488950">
            <a:lnSpc>
              <a:spcPct val="90000"/>
            </a:lnSpc>
            <a:spcBef>
              <a:spcPct val="0"/>
            </a:spcBef>
            <a:spcAft>
              <a:spcPct val="15000"/>
            </a:spcAft>
            <a:buChar char="•"/>
          </a:pPr>
          <a:endParaRPr lang="de-DE" sz="1100" kern="1200" dirty="0"/>
        </a:p>
      </dsp:txBody>
      <dsp:txXfrm rot="-5400000">
        <a:off x="1784273" y="149681"/>
        <a:ext cx="3130455" cy="768696"/>
      </dsp:txXfrm>
    </dsp:sp>
    <dsp:sp modelId="{FF15E44B-DBD4-40C1-AD22-C11CD332C681}">
      <dsp:nvSpPr>
        <dsp:cNvPr id="0" name=""/>
        <dsp:cNvSpPr/>
      </dsp:nvSpPr>
      <dsp:spPr>
        <a:xfrm>
          <a:off x="0" y="1613"/>
          <a:ext cx="1784272" cy="1064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de-DE" sz="2000" kern="1200" dirty="0"/>
            <a:t>Funktionalität</a:t>
          </a:r>
        </a:p>
      </dsp:txBody>
      <dsp:txXfrm>
        <a:off x="51981" y="53594"/>
        <a:ext cx="1680310" cy="960870"/>
      </dsp:txXfrm>
    </dsp:sp>
    <dsp:sp modelId="{E9F4A83D-0BAC-475C-B6FF-9F180582261C}">
      <dsp:nvSpPr>
        <dsp:cNvPr id="0" name=""/>
        <dsp:cNvSpPr/>
      </dsp:nvSpPr>
      <dsp:spPr>
        <a:xfrm rot="5400000">
          <a:off x="2944359" y="66084"/>
          <a:ext cx="851866" cy="31720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de-DE" sz="1100" kern="1200" dirty="0"/>
            <a:t>Stabilität</a:t>
          </a:r>
        </a:p>
        <a:p>
          <a:pPr marL="57150" lvl="1" indent="-57150" algn="l" defTabSz="488950">
            <a:lnSpc>
              <a:spcPct val="90000"/>
            </a:lnSpc>
            <a:spcBef>
              <a:spcPct val="0"/>
            </a:spcBef>
            <a:spcAft>
              <a:spcPct val="15000"/>
            </a:spcAft>
            <a:buChar char="•"/>
          </a:pPr>
          <a:r>
            <a:rPr lang="de-DE" sz="1100" kern="1200" dirty="0"/>
            <a:t>Anpassungsfähigkeit</a:t>
          </a:r>
        </a:p>
      </dsp:txBody>
      <dsp:txXfrm rot="-5400000">
        <a:off x="1784273" y="1267756"/>
        <a:ext cx="3130455" cy="768696"/>
      </dsp:txXfrm>
    </dsp:sp>
    <dsp:sp modelId="{681A3609-6EF0-4816-AF4B-5BE6175E7B97}">
      <dsp:nvSpPr>
        <dsp:cNvPr id="0" name=""/>
        <dsp:cNvSpPr/>
      </dsp:nvSpPr>
      <dsp:spPr>
        <a:xfrm>
          <a:off x="0" y="1119688"/>
          <a:ext cx="1784272" cy="1064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de-DE" sz="2000" kern="1200" dirty="0"/>
            <a:t>Belastbarkeit</a:t>
          </a:r>
        </a:p>
      </dsp:txBody>
      <dsp:txXfrm>
        <a:off x="51981" y="1171669"/>
        <a:ext cx="1680310" cy="960870"/>
      </dsp:txXfrm>
    </dsp:sp>
    <dsp:sp modelId="{BB8E22CA-7788-4F5F-B430-6D3EB6685A4A}">
      <dsp:nvSpPr>
        <dsp:cNvPr id="0" name=""/>
        <dsp:cNvSpPr/>
      </dsp:nvSpPr>
      <dsp:spPr>
        <a:xfrm rot="5400000">
          <a:off x="2944359" y="1184158"/>
          <a:ext cx="851866" cy="31720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de-DE" sz="1100" kern="1200" dirty="0"/>
            <a:t>Gewicht, Materialien</a:t>
          </a:r>
        </a:p>
        <a:p>
          <a:pPr marL="57150" lvl="1" indent="-57150" algn="l" defTabSz="488950">
            <a:lnSpc>
              <a:spcPct val="90000"/>
            </a:lnSpc>
            <a:spcBef>
              <a:spcPct val="0"/>
            </a:spcBef>
            <a:spcAft>
              <a:spcPct val="15000"/>
            </a:spcAft>
            <a:buChar char="•"/>
          </a:pPr>
          <a:r>
            <a:rPr lang="de-DE" sz="1100" kern="1200" dirty="0"/>
            <a:t>Mobilität</a:t>
          </a:r>
        </a:p>
      </dsp:txBody>
      <dsp:txXfrm rot="-5400000">
        <a:off x="1784273" y="2385830"/>
        <a:ext cx="3130455" cy="768696"/>
      </dsp:txXfrm>
    </dsp:sp>
    <dsp:sp modelId="{1B07B3FC-4BF6-417F-A71F-5B3D97090055}">
      <dsp:nvSpPr>
        <dsp:cNvPr id="0" name=""/>
        <dsp:cNvSpPr/>
      </dsp:nvSpPr>
      <dsp:spPr>
        <a:xfrm>
          <a:off x="0" y="2237762"/>
          <a:ext cx="1784272" cy="1064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de-DE" sz="2000" kern="1200" dirty="0"/>
            <a:t>Komfort</a:t>
          </a:r>
        </a:p>
      </dsp:txBody>
      <dsp:txXfrm>
        <a:off x="51981" y="2289743"/>
        <a:ext cx="1680310" cy="9608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0C95B-8830-421A-82F9-7F107215CE6F}">
      <dsp:nvSpPr>
        <dsp:cNvPr id="0" name=""/>
        <dsp:cNvSpPr/>
      </dsp:nvSpPr>
      <dsp:spPr>
        <a:xfrm>
          <a:off x="4150"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Akku</a:t>
          </a:r>
        </a:p>
      </dsp:txBody>
      <dsp:txXfrm>
        <a:off x="4150" y="0"/>
        <a:ext cx="3992553" cy="1042137"/>
      </dsp:txXfrm>
    </dsp:sp>
    <dsp:sp modelId="{A0611EDE-FD2B-4789-83D9-ACABCBF4A1F3}">
      <dsp:nvSpPr>
        <dsp:cNvPr id="0" name=""/>
        <dsp:cNvSpPr/>
      </dsp:nvSpPr>
      <dsp:spPr>
        <a:xfrm>
          <a:off x="403405"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b="0" i="0" u="none" kern="1200" dirty="0"/>
            <a:t>Nickel-Metallhydrid</a:t>
          </a:r>
          <a:endParaRPr lang="de-DE" sz="2700" kern="1200" dirty="0"/>
        </a:p>
      </dsp:txBody>
      <dsp:txXfrm>
        <a:off x="434082" y="1073832"/>
        <a:ext cx="3132688" cy="986041"/>
      </dsp:txXfrm>
    </dsp:sp>
    <dsp:sp modelId="{3FDD5661-091B-4425-B408-E852D49A74D7}">
      <dsp:nvSpPr>
        <dsp:cNvPr id="0" name=""/>
        <dsp:cNvSpPr/>
      </dsp:nvSpPr>
      <dsp:spPr>
        <a:xfrm>
          <a:off x="403405"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Ladezustand</a:t>
          </a:r>
          <a:r>
            <a:rPr lang="de-DE" sz="2700" kern="1200" baseline="0" dirty="0"/>
            <a:t> wird überwacht</a:t>
          </a:r>
          <a:endParaRPr lang="de-DE" sz="2700" kern="1200" dirty="0"/>
        </a:p>
      </dsp:txBody>
      <dsp:txXfrm>
        <a:off x="434082" y="2282365"/>
        <a:ext cx="3132688" cy="986041"/>
      </dsp:txXfrm>
    </dsp:sp>
    <dsp:sp modelId="{E76F1E3B-E449-45F3-9E50-C1765423D167}">
      <dsp:nvSpPr>
        <dsp:cNvPr id="0" name=""/>
        <dsp:cNvSpPr/>
      </dsp:nvSpPr>
      <dsp:spPr>
        <a:xfrm>
          <a:off x="4296145" y="0"/>
          <a:ext cx="3992553" cy="3473792"/>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de-DE" sz="4800" kern="1200" dirty="0"/>
            <a:t>RTOS</a:t>
          </a:r>
        </a:p>
      </dsp:txBody>
      <dsp:txXfrm>
        <a:off x="4296145" y="0"/>
        <a:ext cx="3992553" cy="1042137"/>
      </dsp:txXfrm>
    </dsp:sp>
    <dsp:sp modelId="{359AFD9B-FE1A-4786-9D1E-8101FAACA517}">
      <dsp:nvSpPr>
        <dsp:cNvPr id="0" name=""/>
        <dsp:cNvSpPr/>
      </dsp:nvSpPr>
      <dsp:spPr>
        <a:xfrm>
          <a:off x="4695400" y="1043155"/>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Einhaltung von Zeitbedingungen</a:t>
          </a:r>
        </a:p>
      </dsp:txBody>
      <dsp:txXfrm>
        <a:off x="4726077" y="1073832"/>
        <a:ext cx="3132688" cy="986041"/>
      </dsp:txXfrm>
    </dsp:sp>
    <dsp:sp modelId="{2355FF91-EA99-449B-BCAF-9A8D723A7E57}">
      <dsp:nvSpPr>
        <dsp:cNvPr id="0" name=""/>
        <dsp:cNvSpPr/>
      </dsp:nvSpPr>
      <dsp:spPr>
        <a:xfrm>
          <a:off x="4695400" y="2251688"/>
          <a:ext cx="3194042" cy="1047395"/>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de-DE" sz="2700" kern="1200" dirty="0"/>
            <a:t>Vorhersagbarkeit des Systemverhaltens</a:t>
          </a:r>
        </a:p>
      </dsp:txBody>
      <dsp:txXfrm>
        <a:off x="4726077" y="2282365"/>
        <a:ext cx="3132688" cy="986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618236" y="1679920"/>
          <a:ext cx="859527" cy="8595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kern="1200" dirty="0" smtClean="0"/>
            <a:t>RTOS-fähiger µC</a:t>
          </a:r>
          <a:endParaRPr lang="de-DE" sz="1300" kern="1200" dirty="0"/>
        </a:p>
      </dsp:txBody>
      <dsp:txXfrm>
        <a:off x="2744111" y="1805795"/>
        <a:ext cx="607777" cy="607777"/>
      </dsp:txXfrm>
    </dsp:sp>
    <dsp:sp modelId="{8BAE6728-35BE-4B72-8751-FE9666A17461}">
      <dsp:nvSpPr>
        <dsp:cNvPr id="0" name=""/>
        <dsp:cNvSpPr/>
      </dsp:nvSpPr>
      <dsp:spPr>
        <a:xfrm rot="16200000">
          <a:off x="2888490" y="124186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32326" y="1344153"/>
        <a:ext cx="231346" cy="175343"/>
      </dsp:txXfrm>
    </dsp:sp>
    <dsp:sp modelId="{35F7C1E2-E202-4DF6-8972-1F35046E507F}">
      <dsp:nvSpPr>
        <dsp:cNvPr id="0" name=""/>
        <dsp:cNvSpPr/>
      </dsp:nvSpPr>
      <dsp:spPr>
        <a:xfrm>
          <a:off x="2510795" y="3591"/>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Schnittstelle</a:t>
          </a:r>
          <a:endParaRPr lang="de-DE" sz="1100" kern="1200" dirty="0"/>
        </a:p>
      </dsp:txBody>
      <dsp:txXfrm>
        <a:off x="2668138" y="160934"/>
        <a:ext cx="759722" cy="759722"/>
      </dsp:txXfrm>
    </dsp:sp>
    <dsp:sp modelId="{3A66533D-61A0-4F60-A075-A6DBDA6D2F42}">
      <dsp:nvSpPr>
        <dsp:cNvPr id="0" name=""/>
        <dsp:cNvSpPr/>
      </dsp:nvSpPr>
      <dsp:spPr>
        <a:xfrm rot="19285714">
          <a:off x="3452734"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462298" y="1599374"/>
        <a:ext cx="231346" cy="175343"/>
      </dsp:txXfrm>
    </dsp:sp>
    <dsp:sp modelId="{740739C9-16DC-4E32-ABC1-AA74D93EAD4D}">
      <dsp:nvSpPr>
        <dsp:cNvPr id="0" name=""/>
        <dsp:cNvSpPr/>
      </dsp:nvSpPr>
      <dsp:spPr>
        <a:xfrm>
          <a:off x="3737402"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endParaRPr lang="de-DE" sz="1100" kern="1200" dirty="0"/>
        </a:p>
      </dsp:txBody>
      <dsp:txXfrm>
        <a:off x="3894745" y="751636"/>
        <a:ext cx="759722" cy="759722"/>
      </dsp:txXfrm>
    </dsp:sp>
    <dsp:sp modelId="{9E64A16B-44D6-409E-9F53-782DD2463033}">
      <dsp:nvSpPr>
        <dsp:cNvPr id="0" name=""/>
        <dsp:cNvSpPr/>
      </dsp:nvSpPr>
      <dsp:spPr>
        <a:xfrm rot="771429">
          <a:off x="3592091"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93190" y="2172851"/>
        <a:ext cx="231346" cy="175343"/>
      </dsp:txXfrm>
    </dsp:sp>
    <dsp:sp modelId="{CF5F5C07-CEF1-46FA-9FD0-C3F2AAD10AE2}">
      <dsp:nvSpPr>
        <dsp:cNvPr id="0" name=""/>
        <dsp:cNvSpPr/>
      </dsp:nvSpPr>
      <dsp:spPr>
        <a:xfrm>
          <a:off x="4040349"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HAL-Sensor</a:t>
          </a:r>
          <a:endParaRPr lang="de-DE" sz="1100" kern="1200" dirty="0"/>
        </a:p>
      </dsp:txBody>
      <dsp:txXfrm>
        <a:off x="4197692" y="2078933"/>
        <a:ext cx="759722" cy="759722"/>
      </dsp:txXfrm>
    </dsp:sp>
    <dsp:sp modelId="{2B209DF8-E17E-464F-A439-2F2D89694094}">
      <dsp:nvSpPr>
        <dsp:cNvPr id="0" name=""/>
        <dsp:cNvSpPr/>
      </dsp:nvSpPr>
      <dsp:spPr>
        <a:xfrm rot="3857143">
          <a:off x="3201622"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226438" y="2632742"/>
        <a:ext cx="231346" cy="175343"/>
      </dsp:txXfrm>
    </dsp:sp>
    <dsp:sp modelId="{281BF773-53C3-45E1-B2A2-83DE0E240945}">
      <dsp:nvSpPr>
        <dsp:cNvPr id="0" name=""/>
        <dsp:cNvSpPr/>
      </dsp:nvSpPr>
      <dsp:spPr>
        <a:xfrm>
          <a:off x="319151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UWB</a:t>
          </a:r>
          <a:endParaRPr lang="de-DE" sz="1100" kern="1200" dirty="0"/>
        </a:p>
      </dsp:txBody>
      <dsp:txXfrm>
        <a:off x="3348853" y="3143343"/>
        <a:ext cx="759722" cy="759722"/>
      </dsp:txXfrm>
    </dsp:sp>
    <dsp:sp modelId="{32FA94EB-B3AB-4E70-9664-D63941E1DECF}">
      <dsp:nvSpPr>
        <dsp:cNvPr id="0" name=""/>
        <dsp:cNvSpPr/>
      </dsp:nvSpPr>
      <dsp:spPr>
        <a:xfrm rot="6942857">
          <a:off x="2575359" y="2613789"/>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638215" y="2632742"/>
        <a:ext cx="231346" cy="175343"/>
      </dsp:txXfrm>
    </dsp:sp>
    <dsp:sp modelId="{8ADD6AB0-FDA3-4743-A1F2-B2DAD7F9CDD2}">
      <dsp:nvSpPr>
        <dsp:cNvPr id="0" name=""/>
        <dsp:cNvSpPr/>
      </dsp:nvSpPr>
      <dsp:spPr>
        <a:xfrm>
          <a:off x="1830080" y="298600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GPS-Modul</a:t>
          </a:r>
          <a:endParaRPr lang="de-DE" sz="1100" kern="1200" dirty="0"/>
        </a:p>
      </dsp:txBody>
      <dsp:txXfrm>
        <a:off x="1987423" y="3143343"/>
        <a:ext cx="759722" cy="759722"/>
      </dsp:txXfrm>
    </dsp:sp>
    <dsp:sp modelId="{539B4662-2EE1-440E-BFD1-474614C8FE05}">
      <dsp:nvSpPr>
        <dsp:cNvPr id="0" name=""/>
        <dsp:cNvSpPr/>
      </dsp:nvSpPr>
      <dsp:spPr>
        <a:xfrm rot="10028571">
          <a:off x="2184890" y="2124157"/>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271463" y="2172851"/>
        <a:ext cx="231346" cy="175343"/>
      </dsp:txXfrm>
    </dsp:sp>
    <dsp:sp modelId="{1FE81467-B9FE-441F-86E7-94C067CED651}">
      <dsp:nvSpPr>
        <dsp:cNvPr id="0" name=""/>
        <dsp:cNvSpPr/>
      </dsp:nvSpPr>
      <dsp:spPr>
        <a:xfrm>
          <a:off x="981242" y="1921590"/>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Ultraschall</a:t>
          </a:r>
        </a:p>
        <a:p>
          <a:pPr lvl="0" algn="ctr" defTabSz="488950">
            <a:lnSpc>
              <a:spcPct val="90000"/>
            </a:lnSpc>
            <a:spcBef>
              <a:spcPct val="0"/>
            </a:spcBef>
            <a:spcAft>
              <a:spcPct val="35000"/>
            </a:spcAft>
          </a:pPr>
          <a:r>
            <a:rPr lang="de-DE" sz="1100" kern="1200" dirty="0" err="1" smtClean="0"/>
            <a:t>sensoren</a:t>
          </a:r>
          <a:endParaRPr lang="de-DE" sz="1100" kern="1200" dirty="0"/>
        </a:p>
      </dsp:txBody>
      <dsp:txXfrm>
        <a:off x="1138585" y="2078933"/>
        <a:ext cx="759722" cy="759722"/>
      </dsp:txXfrm>
    </dsp:sp>
    <dsp:sp modelId="{0C431A88-421D-41A2-8E09-816B11A608E9}">
      <dsp:nvSpPr>
        <dsp:cNvPr id="0" name=""/>
        <dsp:cNvSpPr/>
      </dsp:nvSpPr>
      <dsp:spPr>
        <a:xfrm rot="13114286">
          <a:off x="2324246" y="1513595"/>
          <a:ext cx="319018" cy="2922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02354" y="1599374"/>
        <a:ext cx="231346" cy="175343"/>
      </dsp:txXfrm>
    </dsp:sp>
    <dsp:sp modelId="{5087D389-1C17-48D5-A051-9433B0AC0B1B}">
      <dsp:nvSpPr>
        <dsp:cNvPr id="0" name=""/>
        <dsp:cNvSpPr/>
      </dsp:nvSpPr>
      <dsp:spPr>
        <a:xfrm>
          <a:off x="1284188" y="594293"/>
          <a:ext cx="1074408" cy="10744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a:t>
          </a:r>
          <a:endParaRPr lang="de-DE" sz="1100" kern="1200" dirty="0"/>
        </a:p>
      </dsp:txBody>
      <dsp:txXfrm>
        <a:off x="1441531" y="751636"/>
        <a:ext cx="759722" cy="7597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A9C75-B817-42F4-8019-CA72D746E4D4}">
      <dsp:nvSpPr>
        <dsp:cNvPr id="0" name=""/>
        <dsp:cNvSpPr/>
      </dsp:nvSpPr>
      <dsp:spPr>
        <a:xfrm>
          <a:off x="2594929" y="1578929"/>
          <a:ext cx="906140" cy="9061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de-DE" sz="2100" kern="1200" dirty="0" smtClean="0"/>
            <a:t>RTOS</a:t>
          </a:r>
          <a:endParaRPr lang="de-DE" sz="2100" kern="1200" dirty="0"/>
        </a:p>
      </dsp:txBody>
      <dsp:txXfrm>
        <a:off x="2727630" y="1711630"/>
        <a:ext cx="640738" cy="640738"/>
      </dsp:txXfrm>
    </dsp:sp>
    <dsp:sp modelId="{8BAE6728-35BE-4B72-8751-FE9666A17461}">
      <dsp:nvSpPr>
        <dsp:cNvPr id="0" name=""/>
        <dsp:cNvSpPr/>
      </dsp:nvSpPr>
      <dsp:spPr>
        <a:xfrm rot="16200000">
          <a:off x="2930155" y="120920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1306179"/>
        <a:ext cx="164982" cy="184853"/>
      </dsp:txXfrm>
    </dsp:sp>
    <dsp:sp modelId="{35F7C1E2-E202-4DF6-8972-1F35046E507F}">
      <dsp:nvSpPr>
        <dsp:cNvPr id="0" name=""/>
        <dsp:cNvSpPr/>
      </dsp:nvSpPr>
      <dsp:spPr>
        <a:xfrm>
          <a:off x="2481662" y="1559"/>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Bluetooth </a:t>
          </a:r>
          <a:endParaRPr lang="de-DE" sz="1100" kern="1200" dirty="0"/>
        </a:p>
      </dsp:txBody>
      <dsp:txXfrm>
        <a:off x="2647538" y="167435"/>
        <a:ext cx="800923" cy="800923"/>
      </dsp:txXfrm>
    </dsp:sp>
    <dsp:sp modelId="{3A66533D-61A0-4F60-A075-A6DBDA6D2F42}">
      <dsp:nvSpPr>
        <dsp:cNvPr id="0" name=""/>
        <dsp:cNvSpPr/>
      </dsp:nvSpPr>
      <dsp:spPr>
        <a:xfrm rot="19800000">
          <a:off x="3509307"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1622876"/>
        <a:ext cx="164982" cy="184853"/>
      </dsp:txXfrm>
    </dsp:sp>
    <dsp:sp modelId="{740739C9-16DC-4E32-ABC1-AA74D93EAD4D}">
      <dsp:nvSpPr>
        <dsp:cNvPr id="0" name=""/>
        <dsp:cNvSpPr/>
      </dsp:nvSpPr>
      <dsp:spPr>
        <a:xfrm>
          <a:off x="37496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Motoren</a:t>
          </a:r>
        </a:p>
        <a:p>
          <a:pPr lvl="0" algn="ctr" defTabSz="488950">
            <a:lnSpc>
              <a:spcPct val="90000"/>
            </a:lnSpc>
            <a:spcBef>
              <a:spcPct val="0"/>
            </a:spcBef>
            <a:spcAft>
              <a:spcPct val="35000"/>
            </a:spcAft>
          </a:pPr>
          <a:r>
            <a:rPr lang="de-DE" sz="1100" kern="1200" dirty="0" smtClean="0"/>
            <a:t>ansteuern</a:t>
          </a:r>
          <a:endParaRPr lang="de-DE" sz="1100" kern="1200" dirty="0"/>
        </a:p>
      </dsp:txBody>
      <dsp:txXfrm>
        <a:off x="3915488" y="899487"/>
        <a:ext cx="800923" cy="800923"/>
      </dsp:txXfrm>
    </dsp:sp>
    <dsp:sp modelId="{9E64A16B-44D6-409E-9F53-782DD2463033}">
      <dsp:nvSpPr>
        <dsp:cNvPr id="0" name=""/>
        <dsp:cNvSpPr/>
      </dsp:nvSpPr>
      <dsp:spPr>
        <a:xfrm rot="1800000">
          <a:off x="3509307"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3514043" y="2256270"/>
        <a:ext cx="164982" cy="184853"/>
      </dsp:txXfrm>
    </dsp:sp>
    <dsp:sp modelId="{CF5F5C07-CEF1-46FA-9FD0-C3F2AAD10AE2}">
      <dsp:nvSpPr>
        <dsp:cNvPr id="0" name=""/>
        <dsp:cNvSpPr/>
      </dsp:nvSpPr>
      <dsp:spPr>
        <a:xfrm>
          <a:off x="37496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Drehzahl</a:t>
          </a:r>
        </a:p>
        <a:p>
          <a:pPr lvl="0" algn="ctr" defTabSz="488950">
            <a:lnSpc>
              <a:spcPct val="90000"/>
            </a:lnSpc>
            <a:spcBef>
              <a:spcPct val="0"/>
            </a:spcBef>
            <a:spcAft>
              <a:spcPct val="35000"/>
            </a:spcAft>
          </a:pPr>
          <a:r>
            <a:rPr lang="de-DE" sz="1100" kern="1200" dirty="0" err="1" smtClean="0"/>
            <a:t>messung</a:t>
          </a:r>
          <a:endParaRPr lang="de-DE" sz="1100" kern="1200" dirty="0"/>
        </a:p>
      </dsp:txBody>
      <dsp:txXfrm>
        <a:off x="3915488" y="2363589"/>
        <a:ext cx="800923" cy="800923"/>
      </dsp:txXfrm>
    </dsp:sp>
    <dsp:sp modelId="{2B209DF8-E17E-464F-A439-2F2D89694094}">
      <dsp:nvSpPr>
        <dsp:cNvPr id="0" name=""/>
        <dsp:cNvSpPr/>
      </dsp:nvSpPr>
      <dsp:spPr>
        <a:xfrm rot="5400000">
          <a:off x="2930155" y="2546703"/>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a:off x="2965508" y="2572967"/>
        <a:ext cx="164982" cy="184853"/>
      </dsp:txXfrm>
    </dsp:sp>
    <dsp:sp modelId="{281BF773-53C3-45E1-B2A2-83DE0E240945}">
      <dsp:nvSpPr>
        <dsp:cNvPr id="0" name=""/>
        <dsp:cNvSpPr/>
      </dsp:nvSpPr>
      <dsp:spPr>
        <a:xfrm>
          <a:off x="2481662" y="2929765"/>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Abstands</a:t>
          </a:r>
        </a:p>
        <a:p>
          <a:pPr lvl="0" algn="ctr" defTabSz="488950">
            <a:lnSpc>
              <a:spcPct val="90000"/>
            </a:lnSpc>
            <a:spcBef>
              <a:spcPct val="0"/>
            </a:spcBef>
            <a:spcAft>
              <a:spcPct val="35000"/>
            </a:spcAft>
          </a:pPr>
          <a:r>
            <a:rPr lang="de-DE" sz="1100" kern="1200" dirty="0" err="1" smtClean="0"/>
            <a:t>prüfung</a:t>
          </a:r>
          <a:endParaRPr lang="de-DE" sz="1100" kern="1200" dirty="0"/>
        </a:p>
      </dsp:txBody>
      <dsp:txXfrm>
        <a:off x="2647538" y="3095641"/>
        <a:ext cx="800923" cy="800923"/>
      </dsp:txXfrm>
    </dsp:sp>
    <dsp:sp modelId="{32FA94EB-B3AB-4E70-9664-D63941E1DECF}">
      <dsp:nvSpPr>
        <dsp:cNvPr id="0" name=""/>
        <dsp:cNvSpPr/>
      </dsp:nvSpPr>
      <dsp:spPr>
        <a:xfrm rot="9000000">
          <a:off x="2351003" y="2212329"/>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2256270"/>
        <a:ext cx="164982" cy="184853"/>
      </dsp:txXfrm>
    </dsp:sp>
    <dsp:sp modelId="{8ADD6AB0-FDA3-4743-A1F2-B2DAD7F9CDD2}">
      <dsp:nvSpPr>
        <dsp:cNvPr id="0" name=""/>
        <dsp:cNvSpPr/>
      </dsp:nvSpPr>
      <dsp:spPr>
        <a:xfrm>
          <a:off x="1213712" y="2197713"/>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err="1" smtClean="0"/>
            <a:t>Positions</a:t>
          </a:r>
          <a:endParaRPr lang="de-DE" sz="1100" kern="1200" dirty="0" smtClean="0"/>
        </a:p>
        <a:p>
          <a:pPr lvl="0" algn="ctr" defTabSz="488950">
            <a:lnSpc>
              <a:spcPct val="90000"/>
            </a:lnSpc>
            <a:spcBef>
              <a:spcPct val="0"/>
            </a:spcBef>
            <a:spcAft>
              <a:spcPct val="35000"/>
            </a:spcAft>
          </a:pPr>
          <a:r>
            <a:rPr lang="de-DE" sz="1100" kern="1200" dirty="0" err="1" smtClean="0"/>
            <a:t>bestimmung</a:t>
          </a:r>
          <a:endParaRPr lang="de-DE" sz="1100" kern="1200" dirty="0"/>
        </a:p>
      </dsp:txBody>
      <dsp:txXfrm>
        <a:off x="1379588" y="2363589"/>
        <a:ext cx="800923" cy="800923"/>
      </dsp:txXfrm>
    </dsp:sp>
    <dsp:sp modelId="{0C431A88-421D-41A2-8E09-816B11A608E9}">
      <dsp:nvSpPr>
        <dsp:cNvPr id="0" name=""/>
        <dsp:cNvSpPr/>
      </dsp:nvSpPr>
      <dsp:spPr>
        <a:xfrm rot="12600000">
          <a:off x="2351003" y="1543582"/>
          <a:ext cx="235688" cy="308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de-DE" sz="1100" kern="1200"/>
        </a:p>
      </dsp:txBody>
      <dsp:txXfrm rot="10800000">
        <a:off x="2416973" y="1622876"/>
        <a:ext cx="164982" cy="184853"/>
      </dsp:txXfrm>
    </dsp:sp>
    <dsp:sp modelId="{5087D389-1C17-48D5-A051-9433B0AC0B1B}">
      <dsp:nvSpPr>
        <dsp:cNvPr id="0" name=""/>
        <dsp:cNvSpPr/>
      </dsp:nvSpPr>
      <dsp:spPr>
        <a:xfrm>
          <a:off x="1213712" y="733611"/>
          <a:ext cx="1132675" cy="113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de-DE" sz="1100" kern="1200" dirty="0" smtClean="0"/>
            <a:t>Kamerabild </a:t>
          </a:r>
        </a:p>
        <a:p>
          <a:pPr lvl="0" algn="ctr" defTabSz="488950">
            <a:lnSpc>
              <a:spcPct val="90000"/>
            </a:lnSpc>
            <a:spcBef>
              <a:spcPct val="0"/>
            </a:spcBef>
            <a:spcAft>
              <a:spcPct val="35000"/>
            </a:spcAft>
          </a:pPr>
          <a:r>
            <a:rPr lang="de-DE" sz="1100" kern="1200" dirty="0" smtClean="0"/>
            <a:t>auswerten</a:t>
          </a:r>
          <a:endParaRPr lang="de-DE" sz="1100" kern="1200" dirty="0"/>
        </a:p>
      </dsp:txBody>
      <dsp:txXfrm>
        <a:off x="1379588" y="899487"/>
        <a:ext cx="800923" cy="800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26483" y="1690404"/>
          <a:ext cx="1022596" cy="10225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Mobilgerät</a:t>
          </a:r>
          <a:endParaRPr lang="de-DE" sz="1200" kern="1200" dirty="0"/>
        </a:p>
      </dsp:txBody>
      <dsp:txXfrm>
        <a:off x="3476239" y="1840160"/>
        <a:ext cx="723084" cy="723084"/>
      </dsp:txXfrm>
    </dsp:sp>
    <dsp:sp modelId="{DF6CD740-0B72-4EF5-87A9-9067A199471F}">
      <dsp:nvSpPr>
        <dsp:cNvPr id="0" name=""/>
        <dsp:cNvSpPr/>
      </dsp:nvSpPr>
      <dsp:spPr>
        <a:xfrm rot="16200000">
          <a:off x="3728970" y="1317418"/>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3761613" y="1419597"/>
        <a:ext cx="152335" cy="208610"/>
      </dsp:txXfrm>
    </dsp:sp>
    <dsp:sp modelId="{456C5250-D558-4F2C-89A4-BE2586DD6F8B}">
      <dsp:nvSpPr>
        <dsp:cNvPr id="0" name=""/>
        <dsp:cNvSpPr/>
      </dsp:nvSpPr>
      <dsp:spPr>
        <a:xfrm>
          <a:off x="3198658" y="1552"/>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Touchscreen</a:t>
          </a:r>
          <a:endParaRPr lang="de-DE" sz="1000" kern="1200" dirty="0"/>
        </a:p>
      </dsp:txBody>
      <dsp:txXfrm>
        <a:off x="3385853" y="188747"/>
        <a:ext cx="903855" cy="903855"/>
      </dsp:txXfrm>
    </dsp:sp>
    <dsp:sp modelId="{B64A740A-0CF2-4AF6-967C-823BFD6C8C9B}">
      <dsp:nvSpPr>
        <dsp:cNvPr id="0" name=""/>
        <dsp:cNvSpPr/>
      </dsp:nvSpPr>
      <dsp:spPr>
        <a:xfrm rot="20520000">
          <a:off x="4404641"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406239" y="1887945"/>
        <a:ext cx="152335" cy="208610"/>
      </dsp:txXfrm>
    </dsp:sp>
    <dsp:sp modelId="{A352E85C-0B09-47E6-9092-CDB78B8C46E7}">
      <dsp:nvSpPr>
        <dsp:cNvPr id="0" name=""/>
        <dsp:cNvSpPr/>
      </dsp:nvSpPr>
      <dsp:spPr>
        <a:xfrm>
          <a:off x="468328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Accelerometer</a:t>
          </a:r>
          <a:r>
            <a:rPr lang="de-DE" sz="1000" kern="1200" dirty="0" smtClean="0"/>
            <a:t> Sensor</a:t>
          </a:r>
          <a:endParaRPr lang="de-DE" sz="1000" kern="1200" dirty="0"/>
        </a:p>
      </dsp:txBody>
      <dsp:txXfrm>
        <a:off x="4870478" y="1267390"/>
        <a:ext cx="903855" cy="903855"/>
      </dsp:txXfrm>
    </dsp:sp>
    <dsp:sp modelId="{3E6C5A5E-0CE7-4DD8-A7B7-858141A2AFFD}">
      <dsp:nvSpPr>
        <dsp:cNvPr id="0" name=""/>
        <dsp:cNvSpPr/>
      </dsp:nvSpPr>
      <dsp:spPr>
        <a:xfrm rot="3240000">
          <a:off x="4146558"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a:off x="4160014" y="2645747"/>
        <a:ext cx="152335" cy="208610"/>
      </dsp:txXfrm>
    </dsp:sp>
    <dsp:sp modelId="{64909A40-281C-4012-A290-11E105503859}">
      <dsp:nvSpPr>
        <dsp:cNvPr id="0" name=""/>
        <dsp:cNvSpPr/>
      </dsp:nvSpPr>
      <dsp:spPr>
        <a:xfrm>
          <a:off x="4116207"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Bluetoothmodul</a:t>
          </a:r>
          <a:endParaRPr lang="de-DE" sz="1000" kern="1200" dirty="0"/>
        </a:p>
      </dsp:txBody>
      <dsp:txXfrm>
        <a:off x="4303402" y="3012672"/>
        <a:ext cx="903855" cy="903855"/>
      </dsp:txXfrm>
    </dsp:sp>
    <dsp:sp modelId="{21E06869-D0ED-4F86-B83D-56936213F1DB}">
      <dsp:nvSpPr>
        <dsp:cNvPr id="0" name=""/>
        <dsp:cNvSpPr/>
      </dsp:nvSpPr>
      <dsp:spPr>
        <a:xfrm rot="7560000">
          <a:off x="3311383" y="2602620"/>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363213" y="2645747"/>
        <a:ext cx="152335" cy="208610"/>
      </dsp:txXfrm>
    </dsp:sp>
    <dsp:sp modelId="{E3B9CC4E-B289-45D2-8E8D-5A5CAE1614BE}">
      <dsp:nvSpPr>
        <dsp:cNvPr id="0" name=""/>
        <dsp:cNvSpPr/>
      </dsp:nvSpPr>
      <dsp:spPr>
        <a:xfrm>
          <a:off x="2281109" y="2825477"/>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Prozessor</a:t>
          </a:r>
          <a:endParaRPr lang="de-DE" sz="1000" kern="1200" dirty="0"/>
        </a:p>
      </dsp:txBody>
      <dsp:txXfrm>
        <a:off x="2468304" y="3012672"/>
        <a:ext cx="903855" cy="903855"/>
      </dsp:txXfrm>
    </dsp:sp>
    <dsp:sp modelId="{C05010F8-9818-4F8B-9B04-617C92E895A4}">
      <dsp:nvSpPr>
        <dsp:cNvPr id="0" name=""/>
        <dsp:cNvSpPr/>
      </dsp:nvSpPr>
      <dsp:spPr>
        <a:xfrm rot="11880000">
          <a:off x="3053300" y="1808322"/>
          <a:ext cx="217621" cy="347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de-DE" sz="900" kern="1200"/>
        </a:p>
      </dsp:txBody>
      <dsp:txXfrm rot="10800000">
        <a:off x="3116988" y="1887945"/>
        <a:ext cx="152335" cy="208610"/>
      </dsp:txXfrm>
    </dsp:sp>
    <dsp:sp modelId="{9C675751-0D64-417B-8F0C-57B1CD04880F}">
      <dsp:nvSpPr>
        <dsp:cNvPr id="0" name=""/>
        <dsp:cNvSpPr/>
      </dsp:nvSpPr>
      <dsp:spPr>
        <a:xfrm>
          <a:off x="1714033" y="1080195"/>
          <a:ext cx="1278245" cy="1278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Speicher</a:t>
          </a:r>
          <a:endParaRPr lang="de-DE" sz="1000" kern="1200" dirty="0"/>
        </a:p>
      </dsp:txBody>
      <dsp:txXfrm>
        <a:off x="1901228" y="1267390"/>
        <a:ext cx="903855" cy="9038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57804" y="1627807"/>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de-DE" sz="3500" kern="1200" dirty="0" smtClean="0"/>
            <a:t>App</a:t>
          </a:r>
          <a:endParaRPr lang="de-DE" sz="3500" kern="1200" dirty="0"/>
        </a:p>
      </dsp:txBody>
      <dsp:txXfrm>
        <a:off x="3427675" y="1797678"/>
        <a:ext cx="820212" cy="820212"/>
      </dsp:txXfrm>
    </dsp:sp>
    <dsp:sp modelId="{DF6CD740-0B72-4EF5-87A9-9067A199471F}">
      <dsp:nvSpPr>
        <dsp:cNvPr id="0" name=""/>
        <dsp:cNvSpPr/>
      </dsp:nvSpPr>
      <dsp:spPr>
        <a:xfrm rot="16200000">
          <a:off x="3714619" y="120520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3751568" y="1321030"/>
        <a:ext cx="172427" cy="236630"/>
      </dsp:txXfrm>
    </dsp:sp>
    <dsp:sp modelId="{456C5250-D558-4F2C-89A4-BE2586DD6F8B}">
      <dsp:nvSpPr>
        <dsp:cNvPr id="0" name=""/>
        <dsp:cNvSpPr/>
      </dsp:nvSpPr>
      <dsp:spPr>
        <a:xfrm>
          <a:off x="3257804" y="3089"/>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GUI</a:t>
          </a:r>
          <a:endParaRPr lang="de-DE" sz="1200" kern="1200" dirty="0"/>
        </a:p>
      </dsp:txBody>
      <dsp:txXfrm>
        <a:off x="3427675" y="172960"/>
        <a:ext cx="820212" cy="820212"/>
      </dsp:txXfrm>
    </dsp:sp>
    <dsp:sp modelId="{B64A740A-0CF2-4AF6-967C-823BFD6C8C9B}">
      <dsp:nvSpPr>
        <dsp:cNvPr id="0" name=""/>
        <dsp:cNvSpPr/>
      </dsp:nvSpPr>
      <dsp:spPr>
        <a:xfrm rot="20520000">
          <a:off x="4480588"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482396" y="1852008"/>
        <a:ext cx="172427" cy="236630"/>
      </dsp:txXfrm>
    </dsp:sp>
    <dsp:sp modelId="{A352E85C-0B09-47E6-9092-CDB78B8C46E7}">
      <dsp:nvSpPr>
        <dsp:cNvPr id="0" name=""/>
        <dsp:cNvSpPr/>
      </dsp:nvSpPr>
      <dsp:spPr>
        <a:xfrm>
          <a:off x="4803002"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Hardware</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972873" y="1295612"/>
        <a:ext cx="820212" cy="820212"/>
      </dsp:txXfrm>
    </dsp:sp>
    <dsp:sp modelId="{3E6C5A5E-0CE7-4DD8-A7B7-858141A2AFFD}">
      <dsp:nvSpPr>
        <dsp:cNvPr id="0" name=""/>
        <dsp:cNvSpPr/>
      </dsp:nvSpPr>
      <dsp:spPr>
        <a:xfrm rot="3240000">
          <a:off x="418801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a:off x="4203245" y="2711149"/>
        <a:ext cx="172427" cy="236630"/>
      </dsp:txXfrm>
    </dsp:sp>
    <dsp:sp modelId="{64909A40-281C-4012-A290-11E105503859}">
      <dsp:nvSpPr>
        <dsp:cNvPr id="0" name=""/>
        <dsp:cNvSpPr/>
      </dsp:nvSpPr>
      <dsp:spPr>
        <a:xfrm>
          <a:off x="421278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Bluetooth</a:t>
          </a:r>
        </a:p>
        <a:p>
          <a:pPr lvl="0" algn="ctr" defTabSz="533400">
            <a:lnSpc>
              <a:spcPct val="90000"/>
            </a:lnSpc>
            <a:spcBef>
              <a:spcPct val="0"/>
            </a:spcBef>
            <a:spcAft>
              <a:spcPct val="35000"/>
            </a:spcAft>
          </a:pPr>
          <a:r>
            <a:rPr lang="de-DE" sz="1200" kern="1200" dirty="0" err="1" smtClean="0"/>
            <a:t>schnittstelle</a:t>
          </a:r>
          <a:endParaRPr lang="de-DE" sz="1200" kern="1200" dirty="0"/>
        </a:p>
      </dsp:txBody>
      <dsp:txXfrm>
        <a:off x="4382660" y="3112102"/>
        <a:ext cx="820212" cy="820212"/>
      </dsp:txXfrm>
    </dsp:sp>
    <dsp:sp modelId="{21E06869-D0ED-4F86-B83D-56936213F1DB}">
      <dsp:nvSpPr>
        <dsp:cNvPr id="0" name=""/>
        <dsp:cNvSpPr/>
      </dsp:nvSpPr>
      <dsp:spPr>
        <a:xfrm rot="7560000">
          <a:off x="3241224" y="2662164"/>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299890" y="2711149"/>
        <a:ext cx="172427" cy="236630"/>
      </dsp:txXfrm>
    </dsp:sp>
    <dsp:sp modelId="{E3B9CC4E-B289-45D2-8E8D-5A5CAE1614BE}">
      <dsp:nvSpPr>
        <dsp:cNvPr id="0" name=""/>
        <dsp:cNvSpPr/>
      </dsp:nvSpPr>
      <dsp:spPr>
        <a:xfrm>
          <a:off x="2302819" y="294223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Sensorwert</a:t>
          </a:r>
        </a:p>
        <a:p>
          <a:pPr lvl="0" algn="ctr" defTabSz="533400">
            <a:lnSpc>
              <a:spcPct val="90000"/>
            </a:lnSpc>
            <a:spcBef>
              <a:spcPct val="0"/>
            </a:spcBef>
            <a:spcAft>
              <a:spcPct val="35000"/>
            </a:spcAft>
          </a:pPr>
          <a:r>
            <a:rPr lang="de-DE" sz="1200" kern="1200" dirty="0" err="1" smtClean="0"/>
            <a:t>mapping</a:t>
          </a:r>
          <a:endParaRPr lang="de-DE" sz="1200" kern="1200" dirty="0"/>
        </a:p>
      </dsp:txBody>
      <dsp:txXfrm>
        <a:off x="2472690" y="3112102"/>
        <a:ext cx="820212" cy="820212"/>
      </dsp:txXfrm>
    </dsp:sp>
    <dsp:sp modelId="{C05010F8-9818-4F8B-9B04-617C92E895A4}">
      <dsp:nvSpPr>
        <dsp:cNvPr id="0" name=""/>
        <dsp:cNvSpPr/>
      </dsp:nvSpPr>
      <dsp:spPr>
        <a:xfrm rot="11880000">
          <a:off x="2948650" y="1761713"/>
          <a:ext cx="246324" cy="394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de-DE" sz="1200" kern="1200"/>
        </a:p>
      </dsp:txBody>
      <dsp:txXfrm rot="10800000">
        <a:off x="3020739" y="1852008"/>
        <a:ext cx="172427" cy="236630"/>
      </dsp:txXfrm>
    </dsp:sp>
    <dsp:sp modelId="{9C675751-0D64-417B-8F0C-57B1CD04880F}">
      <dsp:nvSpPr>
        <dsp:cNvPr id="0" name=""/>
        <dsp:cNvSpPr/>
      </dsp:nvSpPr>
      <dsp:spPr>
        <a:xfrm>
          <a:off x="1712605" y="1125741"/>
          <a:ext cx="1159954" cy="1159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t>Ereignis</a:t>
          </a:r>
        </a:p>
        <a:p>
          <a:pPr lvl="0" algn="ctr" defTabSz="533400">
            <a:lnSpc>
              <a:spcPct val="90000"/>
            </a:lnSpc>
            <a:spcBef>
              <a:spcPct val="0"/>
            </a:spcBef>
            <a:spcAft>
              <a:spcPct val="35000"/>
            </a:spcAft>
          </a:pPr>
          <a:r>
            <a:rPr lang="de-DE" sz="1200" kern="1200" dirty="0" err="1" smtClean="0"/>
            <a:t>steuerung</a:t>
          </a:r>
          <a:endParaRPr lang="de-DE" sz="1200" kern="1200" dirty="0"/>
        </a:p>
      </dsp:txBody>
      <dsp:txXfrm>
        <a:off x="1882476" y="1295612"/>
        <a:ext cx="820212" cy="8202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399387" y="1692468"/>
          <a:ext cx="876788" cy="8767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smtClean="0"/>
            <a:t>GUI</a:t>
          </a:r>
          <a:endParaRPr lang="de-DE" sz="2800" kern="1200" dirty="0"/>
        </a:p>
      </dsp:txBody>
      <dsp:txXfrm>
        <a:off x="3527790" y="1820871"/>
        <a:ext cx="619982" cy="619982"/>
      </dsp:txXfrm>
    </dsp:sp>
    <dsp:sp modelId="{DF6CD740-0B72-4EF5-87A9-9067A199471F}">
      <dsp:nvSpPr>
        <dsp:cNvPr id="0" name=""/>
        <dsp:cNvSpPr/>
      </dsp:nvSpPr>
      <dsp:spPr>
        <a:xfrm rot="16200000">
          <a:off x="3679253" y="1253278"/>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3723969" y="1357616"/>
        <a:ext cx="227623" cy="178864"/>
      </dsp:txXfrm>
    </dsp:sp>
    <dsp:sp modelId="{456C5250-D558-4F2C-89A4-BE2586DD6F8B}">
      <dsp:nvSpPr>
        <dsp:cNvPr id="0" name=""/>
        <dsp:cNvSpPr/>
      </dsp:nvSpPr>
      <dsp:spPr>
        <a:xfrm>
          <a:off x="3294583" y="785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Frontscreen</a:t>
          </a:r>
          <a:endParaRPr lang="de-DE" sz="800" kern="1200" dirty="0"/>
        </a:p>
      </dsp:txBody>
      <dsp:txXfrm>
        <a:off x="3453682" y="166953"/>
        <a:ext cx="768198" cy="768198"/>
      </dsp:txXfrm>
    </dsp:sp>
    <dsp:sp modelId="{B64A740A-0CF2-4AF6-967C-823BFD6C8C9B}">
      <dsp:nvSpPr>
        <dsp:cNvPr id="0" name=""/>
        <dsp:cNvSpPr/>
      </dsp:nvSpPr>
      <dsp:spPr>
        <a:xfrm rot="19285714">
          <a:off x="4248841"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258597" y="1615079"/>
        <a:ext cx="227623" cy="178864"/>
      </dsp:txXfrm>
    </dsp:sp>
    <dsp:sp modelId="{A352E85C-0B09-47E6-9092-CDB78B8C46E7}">
      <dsp:nvSpPr>
        <dsp:cNvPr id="0" name=""/>
        <dsp:cNvSpPr/>
      </dsp:nvSpPr>
      <dsp:spPr>
        <a:xfrm>
          <a:off x="4529728"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Buttondesign</a:t>
          </a:r>
        </a:p>
      </dsp:txBody>
      <dsp:txXfrm>
        <a:off x="4688827" y="761767"/>
        <a:ext cx="768198" cy="768198"/>
      </dsp:txXfrm>
    </dsp:sp>
    <dsp:sp modelId="{3E6C5A5E-0CE7-4DD8-A7B7-858141A2AFFD}">
      <dsp:nvSpPr>
        <dsp:cNvPr id="0" name=""/>
        <dsp:cNvSpPr/>
      </dsp:nvSpPr>
      <dsp:spPr>
        <a:xfrm rot="771429">
          <a:off x="4389518"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390639" y="2193593"/>
        <a:ext cx="227623" cy="178864"/>
      </dsp:txXfrm>
    </dsp:sp>
    <dsp:sp modelId="{64909A40-281C-4012-A290-11E105503859}">
      <dsp:nvSpPr>
        <dsp:cNvPr id="0" name=""/>
        <dsp:cNvSpPr/>
      </dsp:nvSpPr>
      <dsp:spPr>
        <a:xfrm>
          <a:off x="4834784"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Reifendruck</a:t>
          </a:r>
        </a:p>
      </dsp:txBody>
      <dsp:txXfrm>
        <a:off x="4993883" y="2098304"/>
        <a:ext cx="768198" cy="768198"/>
      </dsp:txXfrm>
    </dsp:sp>
    <dsp:sp modelId="{21E06869-D0ED-4F86-B83D-56936213F1DB}">
      <dsp:nvSpPr>
        <dsp:cNvPr id="0" name=""/>
        <dsp:cNvSpPr/>
      </dsp:nvSpPr>
      <dsp:spPr>
        <a:xfrm rot="3857143">
          <a:off x="3995351" y="263819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a:off x="4020665" y="2657525"/>
        <a:ext cx="227623" cy="178864"/>
      </dsp:txXfrm>
    </dsp:sp>
    <dsp:sp modelId="{E3B9CC4E-B289-45D2-8E8D-5A5CAE1614BE}">
      <dsp:nvSpPr>
        <dsp:cNvPr id="0" name=""/>
        <dsp:cNvSpPr/>
      </dsp:nvSpPr>
      <dsp:spPr>
        <a:xfrm>
          <a:off x="3980037" y="3011024"/>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Geschwindigkeit</a:t>
          </a:r>
        </a:p>
      </dsp:txBody>
      <dsp:txXfrm>
        <a:off x="4139136" y="3170123"/>
        <a:ext cx="768198" cy="768198"/>
      </dsp:txXfrm>
    </dsp:sp>
    <dsp:sp modelId="{C05010F8-9818-4F8B-9B04-617C92E895A4}">
      <dsp:nvSpPr>
        <dsp:cNvPr id="0" name=""/>
        <dsp:cNvSpPr/>
      </dsp:nvSpPr>
      <dsp:spPr>
        <a:xfrm rot="6872299">
          <a:off x="3379725" y="2641672"/>
          <a:ext cx="313610"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443012" y="2660617"/>
        <a:ext cx="224178" cy="178864"/>
      </dsp:txXfrm>
    </dsp:sp>
    <dsp:sp modelId="{9C675751-0D64-417B-8F0C-57B1CD04880F}">
      <dsp:nvSpPr>
        <dsp:cNvPr id="0" name=""/>
        <dsp:cNvSpPr/>
      </dsp:nvSpPr>
      <dsp:spPr>
        <a:xfrm>
          <a:off x="2641185" y="301887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Ladezustand</a:t>
          </a:r>
        </a:p>
      </dsp:txBody>
      <dsp:txXfrm>
        <a:off x="2800284" y="3177977"/>
        <a:ext cx="768198" cy="768198"/>
      </dsp:txXfrm>
    </dsp:sp>
    <dsp:sp modelId="{BE7267F4-1325-4D52-8C6A-DA46A1941A38}">
      <dsp:nvSpPr>
        <dsp:cNvPr id="0" name=""/>
        <dsp:cNvSpPr/>
      </dsp:nvSpPr>
      <dsp:spPr>
        <a:xfrm rot="10028571">
          <a:off x="2968989" y="2143921"/>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057300" y="2193593"/>
        <a:ext cx="227623" cy="178864"/>
      </dsp:txXfrm>
    </dsp:sp>
    <dsp:sp modelId="{8BF97886-FC98-4EE8-A27C-6EF0B5966A81}">
      <dsp:nvSpPr>
        <dsp:cNvPr id="0" name=""/>
        <dsp:cNvSpPr/>
      </dsp:nvSpPr>
      <dsp:spPr>
        <a:xfrm>
          <a:off x="1754382" y="1939205"/>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err="1" smtClean="0"/>
            <a:t>Connectstatus</a:t>
          </a:r>
          <a:endParaRPr lang="de-DE" sz="800" kern="1200" dirty="0"/>
        </a:p>
      </dsp:txBody>
      <dsp:txXfrm>
        <a:off x="1913481" y="2098304"/>
        <a:ext cx="768198" cy="768198"/>
      </dsp:txXfrm>
    </dsp:sp>
    <dsp:sp modelId="{0A90D38B-F06D-40AB-9954-8113B94CD2AA}">
      <dsp:nvSpPr>
        <dsp:cNvPr id="0" name=""/>
        <dsp:cNvSpPr/>
      </dsp:nvSpPr>
      <dsp:spPr>
        <a:xfrm rot="13114286">
          <a:off x="3109666" y="1527577"/>
          <a:ext cx="317055" cy="298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de-DE" sz="800" kern="1200"/>
        </a:p>
      </dsp:txBody>
      <dsp:txXfrm rot="10800000">
        <a:off x="3189342" y="1615079"/>
        <a:ext cx="227623" cy="178864"/>
      </dsp:txXfrm>
    </dsp:sp>
    <dsp:sp modelId="{382D73C6-3615-48D2-9A1F-A56DB7940281}">
      <dsp:nvSpPr>
        <dsp:cNvPr id="0" name=""/>
        <dsp:cNvSpPr/>
      </dsp:nvSpPr>
      <dsp:spPr>
        <a:xfrm>
          <a:off x="2059437" y="602668"/>
          <a:ext cx="1086396" cy="1086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de-DE" sz="800" kern="1200" dirty="0" smtClean="0"/>
            <a:t>Personalisierung</a:t>
          </a:r>
          <a:endParaRPr lang="de-DE" sz="800" kern="1200" dirty="0"/>
        </a:p>
      </dsp:txBody>
      <dsp:txXfrm>
        <a:off x="2218536" y="761767"/>
        <a:ext cx="768198" cy="7681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D2AC-1DAF-4C0D-878E-6FAF13AD5416}">
      <dsp:nvSpPr>
        <dsp:cNvPr id="0" name=""/>
        <dsp:cNvSpPr/>
      </dsp:nvSpPr>
      <dsp:spPr>
        <a:xfrm>
          <a:off x="3246560" y="1540458"/>
          <a:ext cx="1182441" cy="11824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de-DE" sz="1700" kern="1200" dirty="0" err="1" smtClean="0"/>
            <a:t>Meyra</a:t>
          </a:r>
          <a:r>
            <a:rPr lang="de-DE" sz="1700" kern="1200" dirty="0" smtClean="0"/>
            <a:t> x1 Rollstuhl</a:t>
          </a:r>
          <a:endParaRPr lang="de-DE" sz="1700" kern="1200" dirty="0"/>
        </a:p>
      </dsp:txBody>
      <dsp:txXfrm>
        <a:off x="3419724" y="1713622"/>
        <a:ext cx="836113" cy="836113"/>
      </dsp:txXfrm>
    </dsp:sp>
    <dsp:sp modelId="{DF6CD740-0B72-4EF5-87A9-9067A199471F}">
      <dsp:nvSpPr>
        <dsp:cNvPr id="0" name=""/>
        <dsp:cNvSpPr/>
      </dsp:nvSpPr>
      <dsp:spPr>
        <a:xfrm rot="16200000">
          <a:off x="3712441" y="111004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3750043" y="1228055"/>
        <a:ext cx="175476" cy="241218"/>
      </dsp:txXfrm>
    </dsp:sp>
    <dsp:sp modelId="{456C5250-D558-4F2C-89A4-BE2586DD6F8B}">
      <dsp:nvSpPr>
        <dsp:cNvPr id="0" name=""/>
        <dsp:cNvSpPr/>
      </dsp:nvSpPr>
      <dsp:spPr>
        <a:xfrm>
          <a:off x="3305682" y="3279"/>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E-Fix</a:t>
          </a:r>
        </a:p>
        <a:p>
          <a:pPr lvl="0" algn="ctr" defTabSz="444500">
            <a:lnSpc>
              <a:spcPct val="90000"/>
            </a:lnSpc>
            <a:spcBef>
              <a:spcPct val="0"/>
            </a:spcBef>
            <a:spcAft>
              <a:spcPct val="35000"/>
            </a:spcAft>
          </a:pPr>
          <a:r>
            <a:rPr lang="de-DE" sz="1000" kern="1200" dirty="0" err="1" smtClean="0"/>
            <a:t>Antiebsräder</a:t>
          </a:r>
          <a:endParaRPr lang="de-DE" sz="1000" kern="1200" dirty="0"/>
        </a:p>
      </dsp:txBody>
      <dsp:txXfrm>
        <a:off x="3461530" y="159127"/>
        <a:ext cx="752501" cy="752501"/>
      </dsp:txXfrm>
    </dsp:sp>
    <dsp:sp modelId="{B64A740A-0CF2-4AF6-967C-823BFD6C8C9B}">
      <dsp:nvSpPr>
        <dsp:cNvPr id="0" name=""/>
        <dsp:cNvSpPr/>
      </dsp:nvSpPr>
      <dsp:spPr>
        <a:xfrm rot="19285714">
          <a:off x="4354025"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362229" y="1522867"/>
        <a:ext cx="175476" cy="241218"/>
      </dsp:txXfrm>
    </dsp:sp>
    <dsp:sp modelId="{A352E85C-0B09-47E6-9092-CDB78B8C46E7}">
      <dsp:nvSpPr>
        <dsp:cNvPr id="0" name=""/>
        <dsp:cNvSpPr/>
      </dsp:nvSpPr>
      <dsp:spPr>
        <a:xfrm>
          <a:off x="4553721"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Greifreifen</a:t>
          </a:r>
        </a:p>
      </dsp:txBody>
      <dsp:txXfrm>
        <a:off x="4709569" y="760150"/>
        <a:ext cx="752501" cy="752501"/>
      </dsp:txXfrm>
    </dsp:sp>
    <dsp:sp modelId="{3E6C5A5E-0CE7-4DD8-A7B7-858141A2AFFD}">
      <dsp:nvSpPr>
        <dsp:cNvPr id="0" name=""/>
        <dsp:cNvSpPr/>
      </dsp:nvSpPr>
      <dsp:spPr>
        <a:xfrm rot="771429">
          <a:off x="4512483"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513426" y="2185307"/>
        <a:ext cx="175476" cy="241218"/>
      </dsp:txXfrm>
    </dsp:sp>
    <dsp:sp modelId="{64909A40-281C-4012-A290-11E105503859}">
      <dsp:nvSpPr>
        <dsp:cNvPr id="0" name=""/>
        <dsp:cNvSpPr/>
      </dsp:nvSpPr>
      <dsp:spPr>
        <a:xfrm>
          <a:off x="4861961"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Mobilgeräte</a:t>
          </a:r>
        </a:p>
        <a:p>
          <a:pPr lvl="0" algn="ctr" defTabSz="444500">
            <a:lnSpc>
              <a:spcPct val="90000"/>
            </a:lnSpc>
            <a:spcBef>
              <a:spcPct val="0"/>
            </a:spcBef>
            <a:spcAft>
              <a:spcPct val="35000"/>
            </a:spcAft>
          </a:pPr>
          <a:r>
            <a:rPr lang="de-DE" sz="1000" kern="1200" dirty="0" err="1" smtClean="0"/>
            <a:t>halterung</a:t>
          </a:r>
          <a:endParaRPr lang="de-DE" sz="1000" kern="1200" dirty="0" smtClean="0"/>
        </a:p>
      </dsp:txBody>
      <dsp:txXfrm>
        <a:off x="5017809" y="2110639"/>
        <a:ext cx="752501" cy="752501"/>
      </dsp:txXfrm>
    </dsp:sp>
    <dsp:sp modelId="{21E06869-D0ED-4F86-B83D-56936213F1DB}">
      <dsp:nvSpPr>
        <dsp:cNvPr id="0" name=""/>
        <dsp:cNvSpPr/>
      </dsp:nvSpPr>
      <dsp:spPr>
        <a:xfrm rot="3857143">
          <a:off x="4068493" y="2670014"/>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a:off x="4089780" y="2716542"/>
        <a:ext cx="175476" cy="241218"/>
      </dsp:txXfrm>
    </dsp:sp>
    <dsp:sp modelId="{E3B9CC4E-B289-45D2-8E8D-5A5CAE1614BE}">
      <dsp:nvSpPr>
        <dsp:cNvPr id="0" name=""/>
        <dsp:cNvSpPr/>
      </dsp:nvSpPr>
      <dsp:spPr>
        <a:xfrm>
          <a:off x="3998292" y="3037798"/>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Fußbrett</a:t>
          </a:r>
        </a:p>
      </dsp:txBody>
      <dsp:txXfrm>
        <a:off x="4154140" y="3193646"/>
        <a:ext cx="752501" cy="752501"/>
      </dsp:txXfrm>
    </dsp:sp>
    <dsp:sp modelId="{C05010F8-9818-4F8B-9B04-617C92E895A4}">
      <dsp:nvSpPr>
        <dsp:cNvPr id="0" name=""/>
        <dsp:cNvSpPr/>
      </dsp:nvSpPr>
      <dsp:spPr>
        <a:xfrm rot="6876493">
          <a:off x="3375772" y="2671985"/>
          <a:ext cx="244954"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427815" y="2718985"/>
        <a:ext cx="171468" cy="241218"/>
      </dsp:txXfrm>
    </dsp:sp>
    <dsp:sp modelId="{9C675751-0D64-417B-8F0C-57B1CD04880F}">
      <dsp:nvSpPr>
        <dsp:cNvPr id="0" name=""/>
        <dsp:cNvSpPr/>
      </dsp:nvSpPr>
      <dsp:spPr>
        <a:xfrm>
          <a:off x="2645464" y="3041077"/>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Bremsen</a:t>
          </a:r>
        </a:p>
      </dsp:txBody>
      <dsp:txXfrm>
        <a:off x="2801312" y="3196925"/>
        <a:ext cx="752501" cy="752501"/>
      </dsp:txXfrm>
    </dsp:sp>
    <dsp:sp modelId="{EB22F6E4-4835-47AC-B197-4182A2D493E1}">
      <dsp:nvSpPr>
        <dsp:cNvPr id="0" name=""/>
        <dsp:cNvSpPr/>
      </dsp:nvSpPr>
      <dsp:spPr>
        <a:xfrm rot="10028571">
          <a:off x="2912398" y="2113268"/>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2986659" y="2185307"/>
        <a:ext cx="175476" cy="241218"/>
      </dsp:txXfrm>
    </dsp:sp>
    <dsp:sp modelId="{E365E609-EE8F-44DE-A491-F4BC9F63905A}">
      <dsp:nvSpPr>
        <dsp:cNvPr id="0" name=""/>
        <dsp:cNvSpPr/>
      </dsp:nvSpPr>
      <dsp:spPr>
        <a:xfrm>
          <a:off x="1749404" y="1954791"/>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smtClean="0"/>
            <a:t>Lenkräder</a:t>
          </a:r>
        </a:p>
      </dsp:txBody>
      <dsp:txXfrm>
        <a:off x="1905252" y="2110639"/>
        <a:ext cx="752501" cy="752501"/>
      </dsp:txXfrm>
    </dsp:sp>
    <dsp:sp modelId="{DE13B22B-0060-45D5-A15C-4317D93E5F0A}">
      <dsp:nvSpPr>
        <dsp:cNvPr id="0" name=""/>
        <dsp:cNvSpPr/>
      </dsp:nvSpPr>
      <dsp:spPr>
        <a:xfrm rot="13114286">
          <a:off x="3070857" y="1419017"/>
          <a:ext cx="250680" cy="402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de-DE" sz="1000" kern="1200"/>
        </a:p>
      </dsp:txBody>
      <dsp:txXfrm rot="10800000">
        <a:off x="3137857" y="1522867"/>
        <a:ext cx="175476" cy="241218"/>
      </dsp:txXfrm>
    </dsp:sp>
    <dsp:sp modelId="{A8E89793-7078-491F-9122-4197A9BB6043}">
      <dsp:nvSpPr>
        <dsp:cNvPr id="0" name=""/>
        <dsp:cNvSpPr/>
      </dsp:nvSpPr>
      <dsp:spPr>
        <a:xfrm>
          <a:off x="2057644" y="604302"/>
          <a:ext cx="1064197" cy="10641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kern="1200" dirty="0" err="1" smtClean="0"/>
            <a:t>Akkupack</a:t>
          </a:r>
          <a:endParaRPr lang="de-DE" sz="1000" kern="1200" dirty="0" smtClean="0"/>
        </a:p>
      </dsp:txBody>
      <dsp:txXfrm>
        <a:off x="2213492" y="760150"/>
        <a:ext cx="752501" cy="75250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6817F0-84FC-C145-AFC3-FA42D1D21F8E}" type="datetimeFigureOut">
              <a:rPr lang="de-DE" smtClean="0"/>
              <a:t>26.07.18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16E92-7EF2-5A47-8774-75AC8D7375DB}" type="slidenum">
              <a:rPr lang="de-DE" smtClean="0"/>
              <a:t>‹#›</a:t>
            </a:fld>
            <a:endParaRPr lang="de-DE"/>
          </a:p>
        </p:txBody>
      </p:sp>
    </p:spTree>
    <p:extLst>
      <p:ext uri="{BB962C8B-B14F-4D97-AF65-F5344CB8AC3E}">
        <p14:creationId xmlns:p14="http://schemas.microsoft.com/office/powerpoint/2010/main" val="2376198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FA3C8-DE25-7348-A1F7-D749F91943C8}" type="datetimeFigureOut">
              <a:rPr lang="de-DE" smtClean="0"/>
              <a:t>26.07.18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E6540-DBC8-1449-A578-CCAD6D2991BC}" type="slidenum">
              <a:rPr lang="de-DE" smtClean="0"/>
              <a:t>‹#›</a:t>
            </a:fld>
            <a:endParaRPr lang="de-DE"/>
          </a:p>
        </p:txBody>
      </p:sp>
    </p:spTree>
    <p:extLst>
      <p:ext uri="{BB962C8B-B14F-4D97-AF65-F5344CB8AC3E}">
        <p14:creationId xmlns:p14="http://schemas.microsoft.com/office/powerpoint/2010/main" val="42772662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Tagesablauf beginnt um 7 Uhr</a:t>
            </a:r>
          </a:p>
          <a:p>
            <a:r>
              <a:rPr lang="de-DE" dirty="0"/>
              <a:t>Ab 8:30: Arbeit</a:t>
            </a:r>
          </a:p>
          <a:p>
            <a:r>
              <a:rPr lang="de-DE" dirty="0"/>
              <a:t>In der Mittagspause: Spaziergang durch den Park</a:t>
            </a:r>
          </a:p>
          <a:p>
            <a:r>
              <a:rPr lang="de-DE" dirty="0"/>
              <a:t>Arbeitsende: 16:00 Uhr</a:t>
            </a:r>
          </a:p>
        </p:txBody>
      </p:sp>
      <p:sp>
        <p:nvSpPr>
          <p:cNvPr id="4" name="Foliennummernplatzhalter 3"/>
          <p:cNvSpPr>
            <a:spLocks noGrp="1"/>
          </p:cNvSpPr>
          <p:nvPr>
            <p:ph type="sldNum" sz="quarter" idx="10"/>
          </p:nvPr>
        </p:nvSpPr>
        <p:spPr/>
        <p:txBody>
          <a:bodyPr/>
          <a:lstStyle/>
          <a:p>
            <a:fld id="{51166125-0CEB-4A99-B819-82DB44D0F662}" type="slidenum">
              <a:rPr lang="de-DE" smtClean="0"/>
              <a:t>9</a:t>
            </a:fld>
            <a:endParaRPr lang="de-DE" dirty="0"/>
          </a:p>
        </p:txBody>
      </p:sp>
    </p:spTree>
    <p:extLst>
      <p:ext uri="{BB962C8B-B14F-4D97-AF65-F5344CB8AC3E}">
        <p14:creationId xmlns:p14="http://schemas.microsoft.com/office/powerpoint/2010/main" val="782119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hohe Energiedichte </a:t>
            </a:r>
          </a:p>
          <a:p>
            <a:r>
              <a:rPr lang="de-DE" dirty="0"/>
              <a:t>nutzbare Lebensdauer = mehrere Jahre, abhängig von Nutzung und Lagerungsbedingungen</a:t>
            </a:r>
          </a:p>
          <a:p>
            <a:r>
              <a:rPr lang="de-DE" sz="1200" b="0" i="0" u="none" strike="noStrike" kern="1200" dirty="0">
                <a:solidFill>
                  <a:schemeClr val="tx1"/>
                </a:solidFill>
                <a:effectLst/>
                <a:latin typeface="+mn-lt"/>
                <a:ea typeface="+mn-ea"/>
                <a:cs typeface="+mn-cs"/>
              </a:rPr>
              <a:t>haltbarer </a:t>
            </a:r>
            <a:r>
              <a:rPr lang="de-DE" dirty="0"/>
              <a:t>als herkömmliche Akkus und niedrigerer Kapazitätsverlust </a:t>
            </a:r>
          </a:p>
          <a:p>
            <a:r>
              <a:rPr lang="de-DE" dirty="0"/>
              <a:t>Nicht zu viel Gewicht </a:t>
            </a:r>
          </a:p>
          <a:p>
            <a:endParaRPr lang="de-DE" dirty="0"/>
          </a:p>
          <a:p>
            <a:r>
              <a:rPr lang="de-DE" dirty="0"/>
              <a:t>·2 grüne </a:t>
            </a:r>
            <a:r>
              <a:rPr lang="de-DE" dirty="0" err="1"/>
              <a:t>LED's</a:t>
            </a:r>
            <a:r>
              <a:rPr lang="de-DE" dirty="0"/>
              <a:t> leuchten: 60 - 100 % Ladekapazität ·2 orange </a:t>
            </a:r>
            <a:r>
              <a:rPr lang="de-DE" dirty="0" err="1"/>
              <a:t>LED's</a:t>
            </a:r>
            <a:r>
              <a:rPr lang="de-DE" dirty="0"/>
              <a:t> leuchten: 20 - 60 % Ladekapazität ·Rote LED leuchtet: 20 % Ladekapazität ·1 rote LED blinkt: &lt; 10 % Ladekapazität Rote LED leuchtet: Fahrt sofort beenden und Akkus nachladen ·Der Ladezustand wird zusätzlich auch durch ein akustisches Signal angezeigt. Nachdem 10 % oder weniger Ladekapazität erreicht sind, ertönen jede Minute jeweils 4 Signaltöne.</a:t>
            </a:r>
          </a:p>
          <a:p>
            <a:endParaRPr lang="de-DE" dirty="0"/>
          </a:p>
          <a:p>
            <a:r>
              <a:rPr lang="de-DE" dirty="0"/>
              <a:t>Automatische Selbstabschaltung</a:t>
            </a:r>
          </a:p>
          <a:p>
            <a:r>
              <a:rPr lang="de-DE" dirty="0"/>
              <a:t>-Um Energie zu sparen</a:t>
            </a:r>
          </a:p>
          <a:p>
            <a:r>
              <a:rPr lang="de-DE" dirty="0"/>
              <a:t>-aktiviert, wenn der Antrieb eingeschaltet, aber 30 Minuten lang nicht genutzt wurde. Eine Erhöhung der Selbstabschaltzeit auf 120 Minuten ist möglich und kann von Ihrem Fachhändler oder Therapeuten eingestellt werden.</a:t>
            </a:r>
          </a:p>
          <a:p>
            <a:r>
              <a:rPr lang="de-DE" dirty="0"/>
              <a:t>· Vor der Selbstabschaltung wird für die Dauer von 2 Minuten eine leichte Bremsfunktion aktiviert. Eine Bewegung des Rades ist hierbei noch möglich, jedoch nur mit entsprechendem Kraftaufwand.</a:t>
            </a:r>
          </a:p>
          <a:p>
            <a:r>
              <a:rPr lang="de-DE" dirty="0"/>
              <a:t>· Soll die Selbstabschaltung innerhalb dieser zwei Minuten aufgehoben werden, genügt ein Einschalten mit dem Ein/Aus Schalter · Nach der zweiminütigen leichten Bremsfunktion schaltet der </a:t>
            </a:r>
            <a:r>
              <a:rPr lang="de-DE" dirty="0" err="1"/>
              <a:t>e·motion</a:t>
            </a:r>
            <a:r>
              <a:rPr lang="de-DE" dirty="0"/>
              <a:t> vollständig ab.</a:t>
            </a:r>
          </a:p>
          <a:p>
            <a:r>
              <a:rPr lang="de-DE" dirty="0"/>
              <a:t>· Eine Selbstabschaltung nach zwei Minuten erfolgt auch dann, wenn ein Störfall vor oder während des Betriebs auftreten sollte </a:t>
            </a:r>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27</a:t>
            </a:fld>
            <a:endParaRPr lang="de-DE"/>
          </a:p>
        </p:txBody>
      </p:sp>
    </p:spTree>
    <p:extLst>
      <p:ext uri="{BB962C8B-B14F-4D97-AF65-F5344CB8AC3E}">
        <p14:creationId xmlns:p14="http://schemas.microsoft.com/office/powerpoint/2010/main" val="53147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Angemessene Reaktionszeit </a:t>
            </a:r>
          </a:p>
          <a:p>
            <a:r>
              <a:rPr lang="de-DE" dirty="0"/>
              <a:t>Reaktionszeit je nach Wichtigkeit der Aufgabe ==&gt; Jeder Task / Prozess / Thread hat eine Priorität</a:t>
            </a:r>
          </a:p>
          <a:p>
            <a:r>
              <a:rPr lang="de-DE" dirty="0"/>
              <a:t>Festlegen der Prozess-Priorität jedes einzelnen Prozesses, Festlegen der Scheduling-Strategie bei gleicher Priorität (Round Robin oder FIFO)</a:t>
            </a:r>
          </a:p>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Verzögerungsverhalten vorhersagbar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stabiler Betrieb rund um die Uhr l u.U. jahrelang l definierte Reaktionszeiten l effizienter Prozesswechsel (geringer Prozesskontext) l </a:t>
            </a:r>
            <a:r>
              <a:rPr lang="de-DE" dirty="0" err="1"/>
              <a:t>Interruptbehandlung</a:t>
            </a:r>
            <a:r>
              <a:rPr lang="de-DE" dirty="0"/>
              <a:t> l echtzeitfähiges Scheduling l Prozesssynchronisation l Semaphore, Mutex, etc. l echtzeitfähige Prozesskommunikation l Zeitdienste l absolute, relative Uhren, Timeouts, Weckdienste, etc. l einfaches Speichermanagement l Unterstützung für Ein-/Ausgabe l z.B. Zugriff auf Hardware-Register l Unterstützung für Buskommunikation l z.B. zum Senden/Empfangen von CAN-Botschaften l Konfigurierbarkeit l z.B. </a:t>
            </a:r>
            <a:r>
              <a:rPr lang="de-DE" dirty="0" err="1"/>
              <a:t>Allokierung</a:t>
            </a:r>
            <a:r>
              <a:rPr lang="de-DE" dirty="0"/>
              <a:t> von Speicherbereichen, Scheduling Algorithmus l Skalierbarkeit l optionale Komponenten sollten nur bei Bedarf implementiert werden l minimaler Speicherbedarf| </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Ziele: einige Prozesse sind wichtiger als andere und haben höhere Priorität l kritische Prozesse verdrängen weniger wichtige l vorhersagbare Laufzeiten sind wichtiger als optimaler Gesamtdurchsatz l kurze kritische Bereiche l sofortige Bearbeitung anstehender Aufträge (Ein-/Ausgabe)</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28</a:t>
            </a:fld>
            <a:endParaRPr lang="de-DE"/>
          </a:p>
        </p:txBody>
      </p:sp>
    </p:spTree>
    <p:extLst>
      <p:ext uri="{BB962C8B-B14F-4D97-AF65-F5344CB8AC3E}">
        <p14:creationId xmlns:p14="http://schemas.microsoft.com/office/powerpoint/2010/main" val="155928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34</a:t>
            </a:fld>
            <a:endParaRPr lang="de-DE"/>
          </a:p>
        </p:txBody>
      </p:sp>
    </p:spTree>
    <p:extLst>
      <p:ext uri="{BB962C8B-B14F-4D97-AF65-F5344CB8AC3E}">
        <p14:creationId xmlns:p14="http://schemas.microsoft.com/office/powerpoint/2010/main" val="63866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35</a:t>
            </a:fld>
            <a:endParaRPr lang="de-DE"/>
          </a:p>
        </p:txBody>
      </p:sp>
    </p:spTree>
    <p:extLst>
      <p:ext uri="{BB962C8B-B14F-4D97-AF65-F5344CB8AC3E}">
        <p14:creationId xmlns:p14="http://schemas.microsoft.com/office/powerpoint/2010/main" val="103763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44</a:t>
            </a:fld>
            <a:endParaRPr lang="de-DE"/>
          </a:p>
        </p:txBody>
      </p:sp>
    </p:spTree>
    <p:extLst>
      <p:ext uri="{BB962C8B-B14F-4D97-AF65-F5344CB8AC3E}">
        <p14:creationId xmlns:p14="http://schemas.microsoft.com/office/powerpoint/2010/main" val="1178003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Soll	</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59</a:t>
            </a:fld>
            <a:endParaRPr lang="de-DE"/>
          </a:p>
        </p:txBody>
      </p:sp>
    </p:spTree>
    <p:extLst>
      <p:ext uri="{BB962C8B-B14F-4D97-AF65-F5344CB8AC3E}">
        <p14:creationId xmlns:p14="http://schemas.microsoft.com/office/powerpoint/2010/main" val="459535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60</a:t>
            </a:fld>
            <a:endParaRPr lang="de-DE"/>
          </a:p>
        </p:txBody>
      </p:sp>
    </p:spTree>
    <p:extLst>
      <p:ext uri="{BB962C8B-B14F-4D97-AF65-F5344CB8AC3E}">
        <p14:creationId xmlns:p14="http://schemas.microsoft.com/office/powerpoint/2010/main" val="591527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FF 55</a:t>
            </a:r>
            <a:r>
              <a:rPr lang="de-DE" baseline="0" dirty="0" smtClean="0"/>
              <a:t> Header </a:t>
            </a:r>
          </a:p>
          <a:p>
            <a:r>
              <a:rPr lang="de-DE" baseline="0" dirty="0" err="1" smtClean="0"/>
              <a:t>Length</a:t>
            </a:r>
            <a:r>
              <a:rPr lang="de-DE" baseline="0" dirty="0" smtClean="0"/>
              <a:t> ... Anzahl der Bytes die folgen</a:t>
            </a:r>
          </a:p>
          <a:p>
            <a:r>
              <a:rPr lang="de-DE" baseline="0" dirty="0" smtClean="0"/>
              <a:t>Index wird für andere Funktionen gebraucht </a:t>
            </a:r>
          </a:p>
          <a:p>
            <a:r>
              <a:rPr lang="de-DE" baseline="0" dirty="0" smtClean="0"/>
              <a:t>Action Lesen Schreiben </a:t>
            </a:r>
          </a:p>
          <a:p>
            <a:r>
              <a:rPr lang="de-DE" baseline="0" dirty="0" smtClean="0"/>
              <a:t>Motor Links / </a:t>
            </a:r>
            <a:r>
              <a:rPr lang="de-DE" baseline="0" dirty="0" err="1" smtClean="0"/>
              <a:t>Redhts</a:t>
            </a:r>
            <a:endParaRPr lang="de-DE" baseline="0" dirty="0" smtClean="0"/>
          </a:p>
          <a:p>
            <a:r>
              <a:rPr lang="de-DE" baseline="0" dirty="0" smtClean="0"/>
              <a:t>Values = werte für </a:t>
            </a:r>
            <a:r>
              <a:rPr lang="de-DE" baseline="0" dirty="0" err="1" smtClean="0"/>
              <a:t>geschwindigkeit</a:t>
            </a: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69</a:t>
            </a:fld>
            <a:endParaRPr lang="de-DE"/>
          </a:p>
        </p:txBody>
      </p:sp>
    </p:spTree>
    <p:extLst>
      <p:ext uri="{BB962C8B-B14F-4D97-AF65-F5344CB8AC3E}">
        <p14:creationId xmlns:p14="http://schemas.microsoft.com/office/powerpoint/2010/main" val="2286846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75</a:t>
            </a:fld>
            <a:endParaRPr lang="de-DE"/>
          </a:p>
        </p:txBody>
      </p:sp>
    </p:spTree>
    <p:extLst>
      <p:ext uri="{BB962C8B-B14F-4D97-AF65-F5344CB8AC3E}">
        <p14:creationId xmlns:p14="http://schemas.microsoft.com/office/powerpoint/2010/main" val="1028386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Tiere</a:t>
            </a:r>
            <a:r>
              <a:rPr lang="en-US" dirty="0" smtClean="0"/>
              <a:t> </a:t>
            </a:r>
            <a:r>
              <a:rPr lang="en-US" dirty="0" err="1" smtClean="0"/>
              <a:t>werden</a:t>
            </a:r>
            <a:r>
              <a:rPr lang="en-US" dirty="0" smtClean="0"/>
              <a:t> </a:t>
            </a:r>
            <a:r>
              <a:rPr lang="en-US" dirty="0" err="1" smtClean="0"/>
              <a:t>durch</a:t>
            </a:r>
            <a:r>
              <a:rPr lang="en-US" dirty="0" smtClean="0"/>
              <a:t> </a:t>
            </a:r>
            <a:r>
              <a:rPr lang="en-US" dirty="0" err="1" smtClean="0"/>
              <a:t>Ultraschall</a:t>
            </a:r>
            <a:r>
              <a:rPr lang="en-US" dirty="0" smtClean="0"/>
              <a:t> </a:t>
            </a:r>
            <a:r>
              <a:rPr lang="en-US" dirty="0" err="1" smtClean="0"/>
              <a:t>beeinflusst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76</a:t>
            </a:fld>
            <a:endParaRPr lang="de-DE"/>
          </a:p>
        </p:txBody>
      </p:sp>
    </p:spTree>
    <p:extLst>
      <p:ext uri="{BB962C8B-B14F-4D97-AF65-F5344CB8AC3E}">
        <p14:creationId xmlns:p14="http://schemas.microsoft.com/office/powerpoint/2010/main" val="204263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14</a:t>
            </a:fld>
            <a:endParaRPr lang="de-DE"/>
          </a:p>
        </p:txBody>
      </p:sp>
    </p:spTree>
    <p:extLst>
      <p:ext uri="{BB962C8B-B14F-4D97-AF65-F5344CB8AC3E}">
        <p14:creationId xmlns:p14="http://schemas.microsoft.com/office/powerpoint/2010/main" val="9095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HAL-Sensor: Drehzahlmessung=&gt;Geschwindigkeit</a:t>
            </a:r>
          </a:p>
          <a:p>
            <a:pPr marL="171450" indent="-171450">
              <a:buFont typeface="Arial" panose="020B0604020202020204" pitchFamily="34" charset="0"/>
              <a:buChar char="•"/>
            </a:pPr>
            <a:r>
              <a:rPr lang="de-DE" dirty="0" smtClean="0"/>
              <a:t>GPS-Modul: Überwachung von älteren</a:t>
            </a:r>
            <a:r>
              <a:rPr lang="de-DE" baseline="0" dirty="0" smtClean="0"/>
              <a:t> bzw. geistig eingeschränkten Personen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15</a:t>
            </a:fld>
            <a:endParaRPr lang="de-DE"/>
          </a:p>
        </p:txBody>
      </p:sp>
    </p:spTree>
    <p:extLst>
      <p:ext uri="{BB962C8B-B14F-4D97-AF65-F5344CB8AC3E}">
        <p14:creationId xmlns:p14="http://schemas.microsoft.com/office/powerpoint/2010/main" val="171250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Bremsen: Rollstühle werden in der Regel vom Nutzer am Greifreifen abgebremst. Andere Verzögerungsbremsen gibt es nicht. </a:t>
            </a:r>
            <a:r>
              <a:rPr lang="de-DE" dirty="0" err="1" smtClean="0"/>
              <a:t>Darüberhinaus</a:t>
            </a:r>
            <a:r>
              <a:rPr lang="de-DE" dirty="0" smtClean="0"/>
              <a:t> verfügt ein Rollstuhl über verschiedene Arten von Feststellbremsen, die das Antriebsrad im Stillstand blockieren. Zusätzlich gibt bei Rollstühlen, die von Begleitpersonen geschoben werden, an den Schiebegriffen Bremshebel, mit den man den Rollstuhl über eine Trommelbremse abbremsen kann.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Greifreifen Der Greifreifen dient zum Antrieb des Rades mit den Händen und ist seitlich, mit etwas Abstand, an den Felgen montiert. Der Abstand kann mittels unterschiedlicher Steglängen auf die Bedürfnisse des Nutzers eingestellt werden. Zur Vermeidung von Fingerverletzungen werden die Stege mit einem kurzen Gummistück umhüllt. Der Handel führt auch Räder, wo Felge und Greifreifen eine Einheit bilden. Die Gefahr von Verletzungen durch die Greifreifenspalten entfällt, ebenso werden hierbei auch die Reifen nicht durch Schrauben in den Felgen beschädigt.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Fußbrett und Beinstützen Ein durchgehendes Fußbrett verleiht dem Rollstuhl mehr Stabilität und ist leichter als geteilte Beinstützen. Ein klapp- oder schwenkbares Fußbrett erleichtert das Ein- und Aussteigen und ist besonders geeignet für Nutzer, die aus eigener Kraft aufstehen können oder den Rollstuhl „trippelnd“ fortbewegen möchten. Durch das Abnehmen der Beinstütze lässt sich der Rollstuhl auch vorübergehend verkürzen.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smtClean="0"/>
              <a:t>E-Fix: Motor, Bremse, Getriebe und Kupplung wurden beim Antriebsrad in der Radnabe integriert. Das ermöglicht ein einfaches Aufstecken und </a:t>
            </a:r>
            <a:r>
              <a:rPr lang="de-DE" dirty="0" err="1" smtClean="0"/>
              <a:t>Abhehmen</a:t>
            </a:r>
            <a:r>
              <a:rPr lang="de-DE" dirty="0" smtClean="0"/>
              <a:t> der Räder ohne Werkzeug.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Akkupack</a:t>
            </a:r>
            <a:r>
              <a:rPr lang="de-DE" dirty="0" smtClean="0"/>
              <a:t>: Reichweite bis zu 16 km mit 6,0 Ah-Akku-Pack (abhängig von Untergrund, Personengewicht, Temperatur, Rollstuhleinstellungen und Gelände), 2 kg Gewicht, Aufladen</a:t>
            </a:r>
            <a:r>
              <a:rPr lang="de-DE" baseline="0" dirty="0" smtClean="0"/>
              <a:t> am Akku oder getrennt</a:t>
            </a:r>
            <a:endParaRPr lang="de-DE" dirty="0" smtClean="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20</a:t>
            </a:fld>
            <a:endParaRPr lang="de-DE"/>
          </a:p>
        </p:txBody>
      </p:sp>
    </p:spTree>
    <p:extLst>
      <p:ext uri="{BB962C8B-B14F-4D97-AF65-F5344CB8AC3E}">
        <p14:creationId xmlns:p14="http://schemas.microsoft.com/office/powerpoint/2010/main" val="11331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View Controller </a:t>
            </a:r>
            <a:r>
              <a:rPr lang="en-US" dirty="0" err="1" smtClean="0"/>
              <a:t>Architektur</a:t>
            </a:r>
            <a:r>
              <a:rPr lang="en-US" dirty="0" smtClean="0"/>
              <a:t> </a:t>
            </a:r>
            <a:r>
              <a:rPr lang="en-US" dirty="0" err="1" smtClean="0"/>
              <a:t>aus</a:t>
            </a:r>
            <a:r>
              <a:rPr lang="en-US" dirty="0" smtClean="0"/>
              <a:t> Enterprise Architect</a:t>
            </a:r>
            <a:endParaRPr lang="en-US" dirty="0"/>
          </a:p>
        </p:txBody>
      </p:sp>
      <p:sp>
        <p:nvSpPr>
          <p:cNvPr id="4" name="Slide Number Placeholder 3"/>
          <p:cNvSpPr>
            <a:spLocks noGrp="1"/>
          </p:cNvSpPr>
          <p:nvPr>
            <p:ph type="sldNum" sz="quarter" idx="10"/>
          </p:nvPr>
        </p:nvSpPr>
        <p:spPr/>
        <p:txBody>
          <a:bodyPr/>
          <a:lstStyle/>
          <a:p>
            <a:fld id="{5C0E6540-DBC8-1449-A578-CCAD6D2991BC}" type="slidenum">
              <a:rPr lang="de-DE" smtClean="0"/>
              <a:t>21</a:t>
            </a:fld>
            <a:endParaRPr lang="de-DE"/>
          </a:p>
        </p:txBody>
      </p:sp>
    </p:spTree>
    <p:extLst>
      <p:ext uri="{BB962C8B-B14F-4D97-AF65-F5344CB8AC3E}">
        <p14:creationId xmlns:p14="http://schemas.microsoft.com/office/powerpoint/2010/main" val="187718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Fahreigenschaften und viele Bauteile individuell einstellbar: Sitz- und Rückenlehne, Arm- und Kopfstützen, Fußstützen</a:t>
            </a:r>
          </a:p>
          <a:p>
            <a:endParaRPr lang="de-DE" sz="1200" b="1"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1" i="0" u="none" strike="noStrike" kern="1200" dirty="0">
                <a:solidFill>
                  <a:schemeClr val="tx1"/>
                </a:solidFill>
                <a:effectLst/>
                <a:latin typeface="+mn-lt"/>
                <a:ea typeface="+mn-ea"/>
                <a:cs typeface="+mn-cs"/>
              </a:rPr>
              <a:t>(SB)</a:t>
            </a:r>
            <a:r>
              <a:rPr lang="de-DE" sz="1200" b="0" i="0" u="none" strike="noStrike" kern="1200" dirty="0">
                <a:solidFill>
                  <a:schemeClr val="tx1"/>
                </a:solidFill>
                <a:effectLst/>
                <a:latin typeface="+mn-lt"/>
                <a:ea typeface="+mn-ea"/>
                <a:cs typeface="+mn-cs"/>
              </a:rPr>
              <a:t> </a:t>
            </a:r>
            <a:r>
              <a:rPr lang="de-DE" dirty="0"/>
              <a:t>-</a:t>
            </a:r>
            <a:r>
              <a:rPr lang="de-DE" sz="1200" b="0" i="0" u="none" strike="noStrike" kern="1200" dirty="0">
                <a:solidFill>
                  <a:schemeClr val="tx1"/>
                </a:solidFill>
                <a:effectLst/>
                <a:latin typeface="+mn-lt"/>
                <a:ea typeface="+mn-ea"/>
                <a:cs typeface="+mn-cs"/>
              </a:rPr>
              <a:t>Je breiter ein Rollstuhl ist, desto schwieriger wird das Durchfahren von Engstellen. Die Gesamtbreite des Rollstuhls ist auch abhängig von der Art des Rahmens, den Greifreifen (eng/weit) und dem Sturz der Antriebsräder.</a:t>
            </a:r>
          </a:p>
          <a:p>
            <a:r>
              <a:rPr lang="de-DE" sz="1200" b="1" i="0" u="none" strike="noStrike" kern="1200" dirty="0">
                <a:solidFill>
                  <a:schemeClr val="tx1"/>
                </a:solidFill>
                <a:effectLst/>
                <a:latin typeface="+mn-lt"/>
                <a:ea typeface="+mn-ea"/>
                <a:cs typeface="+mn-cs"/>
              </a:rPr>
              <a:t>(ST)</a:t>
            </a:r>
            <a:r>
              <a:rPr lang="de-DE" sz="1200" b="0" i="0" u="none" strike="noStrike" kern="1200" dirty="0">
                <a:solidFill>
                  <a:schemeClr val="tx1"/>
                </a:solidFill>
                <a:effectLst/>
                <a:latin typeface="+mn-lt"/>
                <a:ea typeface="+mn-ea"/>
                <a:cs typeface="+mn-cs"/>
              </a:rPr>
              <a:t> Die richtige Sitztiefe ermöglicht eine ausgewogenen Druckverteilung sowie eine stabile Beinführung über die gesamte Sitzfläche. </a:t>
            </a:r>
          </a:p>
          <a:p>
            <a:r>
              <a:rPr lang="de-DE" dirty="0"/>
              <a:t>-</a:t>
            </a:r>
            <a:r>
              <a:rPr lang="de-DE" sz="1200" b="0" i="0" u="none" strike="noStrike" kern="1200" dirty="0">
                <a:solidFill>
                  <a:schemeClr val="tx1"/>
                </a:solidFill>
                <a:effectLst/>
                <a:latin typeface="+mn-lt"/>
                <a:ea typeface="+mn-ea"/>
                <a:cs typeface="+mn-cs"/>
              </a:rPr>
              <a:t>Eine zu lange Sitztiefe bedeutet eine schlechte Sitzhaltung.</a:t>
            </a:r>
          </a:p>
          <a:p>
            <a:r>
              <a:rPr lang="de-DE" sz="1200" b="1" i="0" u="none" strike="noStrike" kern="1200" dirty="0">
                <a:solidFill>
                  <a:schemeClr val="tx1"/>
                </a:solidFill>
                <a:effectLst/>
                <a:latin typeface="+mn-lt"/>
                <a:ea typeface="+mn-ea"/>
                <a:cs typeface="+mn-cs"/>
              </a:rPr>
              <a:t>(SH) vorne/hinten</a:t>
            </a:r>
            <a:r>
              <a:rPr lang="de-DE" sz="1200" b="0" i="0" u="none" strike="noStrike" kern="1200" dirty="0">
                <a:solidFill>
                  <a:schemeClr val="tx1"/>
                </a:solidFill>
                <a:effectLst/>
                <a:latin typeface="+mn-lt"/>
                <a:ea typeface="+mn-ea"/>
                <a:cs typeface="+mn-cs"/>
              </a:rPr>
              <a:t> Sitzgefälles, entscheidend für die Sitzstabilität und das effiziente Antreiben des Rollstuhls </a:t>
            </a:r>
          </a:p>
          <a:p>
            <a:r>
              <a:rPr lang="de-DE" sz="1200" b="1" i="0" u="none" strike="noStrike" kern="1200" dirty="0">
                <a:solidFill>
                  <a:schemeClr val="tx1"/>
                </a:solidFill>
                <a:effectLst/>
                <a:latin typeface="+mn-lt"/>
                <a:ea typeface="+mn-ea"/>
                <a:cs typeface="+mn-cs"/>
              </a:rPr>
              <a:t>Sitzeinheit</a:t>
            </a:r>
            <a:r>
              <a:rPr lang="de-DE" sz="1200" b="0" i="0" u="none" strike="noStrike" kern="1200" dirty="0">
                <a:solidFill>
                  <a:schemeClr val="tx1"/>
                </a:solidFill>
                <a:effectLst/>
                <a:latin typeface="+mn-lt"/>
                <a:ea typeface="+mn-ea"/>
                <a:cs typeface="+mn-cs"/>
              </a:rPr>
              <a:t>: Optimal = stabile, eingebettete Sitzbasis</a:t>
            </a:r>
          </a:p>
          <a:p>
            <a:r>
              <a:rPr lang="de-DE" sz="1200" b="0" i="0" u="none" strike="noStrike" kern="1200" dirty="0">
                <a:solidFill>
                  <a:schemeClr val="tx1"/>
                </a:solidFill>
                <a:effectLst/>
                <a:latin typeface="+mn-lt"/>
                <a:ea typeface="+mn-ea"/>
                <a:cs typeface="+mn-cs"/>
              </a:rPr>
              <a:t>- Soll Halt bieten und ein Nach-vorn-Rutschen verhindern </a:t>
            </a:r>
          </a:p>
          <a:p>
            <a:r>
              <a:rPr lang="de-DE" sz="1200" b="0" i="0" u="none" strike="noStrike" kern="1200" dirty="0">
                <a:solidFill>
                  <a:schemeClr val="tx1"/>
                </a:solidFill>
                <a:effectLst/>
                <a:latin typeface="+mn-lt"/>
                <a:ea typeface="+mn-ea"/>
                <a:cs typeface="+mn-cs"/>
              </a:rPr>
              <a:t>- anatomisch angepasster Sitz verhindert zudem die Gefahr von Druckgeschwüren (Dekubitus) </a:t>
            </a:r>
          </a:p>
          <a:p>
            <a:r>
              <a:rPr lang="de-DE" sz="1200" b="0" i="0" u="none" strike="noStrike" kern="1200" dirty="0">
                <a:solidFill>
                  <a:schemeClr val="tx1"/>
                </a:solidFill>
                <a:effectLst/>
                <a:latin typeface="+mn-lt"/>
                <a:ea typeface="+mn-ea"/>
                <a:cs typeface="+mn-cs"/>
              </a:rPr>
              <a:t>- muss der Oberschenkellänge des Nutzers angepasst sein, damit er bequem sitzen kann </a:t>
            </a:r>
          </a:p>
          <a:p>
            <a:r>
              <a:rPr lang="de-DE" sz="1200" b="1" i="0" u="none" strike="noStrike" kern="1200" dirty="0">
                <a:solidFill>
                  <a:schemeClr val="tx1"/>
                </a:solidFill>
                <a:effectLst/>
                <a:latin typeface="+mn-lt"/>
                <a:ea typeface="+mn-ea"/>
                <a:cs typeface="+mn-cs"/>
              </a:rPr>
              <a:t>(USL)</a:t>
            </a:r>
            <a:r>
              <a:rPr lang="de-DE" sz="1200" b="0" i="0" u="none" strike="noStrike" kern="1200" dirty="0">
                <a:solidFill>
                  <a:schemeClr val="tx1"/>
                </a:solidFill>
                <a:effectLst/>
                <a:latin typeface="+mn-lt"/>
                <a:ea typeface="+mn-ea"/>
                <a:cs typeface="+mn-cs"/>
              </a:rPr>
              <a:t> bestimmt die Höhe des Fußbretts -&gt; mindestens 3 cm Abstand zum Boden haben</a:t>
            </a:r>
          </a:p>
          <a:p>
            <a:r>
              <a:rPr lang="de-DE" sz="1200" b="1" i="0" u="none" strike="noStrike" kern="1200" dirty="0">
                <a:solidFill>
                  <a:schemeClr val="tx1"/>
                </a:solidFill>
                <a:effectLst/>
                <a:latin typeface="+mn-lt"/>
                <a:ea typeface="+mn-ea"/>
                <a:cs typeface="+mn-cs"/>
              </a:rPr>
              <a:t>Sitzkissen</a:t>
            </a:r>
            <a:r>
              <a:rPr lang="de-DE" sz="1200" b="0" i="0" u="none" strike="noStrike" kern="1200" dirty="0">
                <a:solidFill>
                  <a:schemeClr val="tx1"/>
                </a:solidFill>
                <a:effectLst/>
                <a:latin typeface="+mn-lt"/>
                <a:ea typeface="+mn-ea"/>
                <a:cs typeface="+mn-cs"/>
              </a:rPr>
              <a:t>: Druckverteilung und Druckentlastung, Nutzer stabilisiert, Fehlhaltungen korrigieren, bessere Luftzufuhr sorgt</a:t>
            </a:r>
          </a:p>
          <a:p>
            <a:r>
              <a:rPr lang="de-DE" sz="1200" b="1" i="0" u="none" strike="noStrike" kern="1200" dirty="0">
                <a:solidFill>
                  <a:schemeClr val="tx1"/>
                </a:solidFill>
                <a:effectLst/>
                <a:latin typeface="+mn-lt"/>
                <a:ea typeface="+mn-ea"/>
                <a:cs typeface="+mn-cs"/>
              </a:rPr>
              <a:t>Sitzgefälle</a:t>
            </a:r>
            <a:r>
              <a:rPr lang="de-DE" sz="1200" b="0" i="0" u="none" strike="noStrike" kern="1200" dirty="0">
                <a:solidFill>
                  <a:schemeClr val="tx1"/>
                </a:solidFill>
                <a:effectLst/>
                <a:latin typeface="+mn-lt"/>
                <a:ea typeface="+mn-ea"/>
                <a:cs typeface="+mn-cs"/>
              </a:rPr>
              <a:t>: Mit einer Sitzfläche, die vorn höher ist als hinten, kann der Nutzer die Greifreifen der Räder bequemer und effektiver bewegen</a:t>
            </a:r>
          </a:p>
          <a:p>
            <a:r>
              <a:rPr lang="de-DE" sz="1200" b="0" i="0" u="none" strike="noStrike" kern="1200" dirty="0">
                <a:solidFill>
                  <a:schemeClr val="tx1"/>
                </a:solidFill>
                <a:effectLst/>
                <a:latin typeface="+mn-lt"/>
                <a:ea typeface="+mn-ea"/>
                <a:cs typeface="+mn-cs"/>
              </a:rPr>
              <a:t>- Sicherer Sitz, Sitzgefälle sollte individuell entsprechend den Anforderungen des Nutzers angepasst werden</a:t>
            </a:r>
          </a:p>
          <a:p>
            <a:r>
              <a:rPr lang="de-DE" sz="1200" b="1" i="0" u="none" strike="noStrike" kern="1200" dirty="0">
                <a:solidFill>
                  <a:schemeClr val="tx1"/>
                </a:solidFill>
                <a:effectLst/>
                <a:latin typeface="+mn-lt"/>
                <a:ea typeface="+mn-ea"/>
                <a:cs typeface="+mn-cs"/>
              </a:rPr>
              <a:t>Sitzposition</a:t>
            </a:r>
            <a:r>
              <a:rPr lang="de-DE" sz="1200" b="0" i="0" u="none" strike="noStrike" kern="1200" dirty="0">
                <a:solidFill>
                  <a:schemeClr val="tx1"/>
                </a:solidFill>
                <a:effectLst/>
                <a:latin typeface="+mn-lt"/>
                <a:ea typeface="+mn-ea"/>
                <a:cs typeface="+mn-cs"/>
              </a:rPr>
              <a:t>: Optimal = Sitzposition relativ weit hinten -&gt; erleichtert das Erreichen der Greifreifen, erhöht die Kippsicherheit und die seitliche Stabilität des Rollstuhls</a:t>
            </a:r>
          </a:p>
          <a:p>
            <a:r>
              <a:rPr lang="de-DE" sz="1200" b="1" i="0" u="none" strike="noStrike" kern="1200" dirty="0">
                <a:solidFill>
                  <a:schemeClr val="tx1"/>
                </a:solidFill>
                <a:effectLst/>
                <a:latin typeface="+mn-lt"/>
                <a:ea typeface="+mn-ea"/>
                <a:cs typeface="+mn-cs"/>
              </a:rPr>
              <a:t>Rückenhöhe / Rückenwinkel</a:t>
            </a:r>
            <a:r>
              <a:rPr lang="de-DE" sz="1200" b="0" i="0" u="none" strike="noStrike" kern="1200" dirty="0">
                <a:solidFill>
                  <a:schemeClr val="tx1"/>
                </a:solidFill>
                <a:effectLst/>
                <a:latin typeface="+mn-lt"/>
                <a:ea typeface="+mn-ea"/>
                <a:cs typeface="+mn-cs"/>
              </a:rPr>
              <a:t>: Die Rückenhöhe ist von der Rumpfkontrolle/Sitzstabilität des Nutzers abhängig, somit richtet sie sich nach dem Behinderungsbild. Grundsätzlich hoch genug sein, um ausreichend Halt zu bieten, aber nicht höher als nötig -&gt; möglichst aktives Sitzen (Bewegungsfreiheit des Oberkörpers) und damit einfaches Antreiben des Rollstuhls zu fördern. </a:t>
            </a:r>
          </a:p>
          <a:p>
            <a:r>
              <a:rPr lang="de-DE" sz="1200" b="1" i="0" u="none" strike="noStrike" kern="1200" dirty="0">
                <a:solidFill>
                  <a:schemeClr val="tx1"/>
                </a:solidFill>
                <a:effectLst/>
                <a:latin typeface="+mn-lt"/>
                <a:ea typeface="+mn-ea"/>
                <a:cs typeface="+mn-cs"/>
              </a:rPr>
              <a:t>(RH)</a:t>
            </a:r>
            <a:r>
              <a:rPr lang="de-DE" sz="1200" b="0" i="0" u="none" strike="noStrike" kern="1200" dirty="0">
                <a:solidFill>
                  <a:schemeClr val="tx1"/>
                </a:solidFill>
                <a:effectLst/>
                <a:latin typeface="+mn-lt"/>
                <a:ea typeface="+mn-ea"/>
                <a:cs typeface="+mn-cs"/>
              </a:rPr>
              <a:t> Wird der Rollstuhl ganztägig genutzt, sollte die Rückenhöhe etwa bis zu den unteren Rippenbögen reichen, um die Beweglichkeit nicht einzuschränken. Entscheidend ist auch das Zusammenspiel zwischen Rückenhöhe und Rückenwinkel.</a:t>
            </a:r>
          </a:p>
          <a:p>
            <a:r>
              <a:rPr lang="de-DE" dirty="0"/>
              <a:t/>
            </a:r>
            <a:br>
              <a:rPr lang="de-DE" dirty="0"/>
            </a:b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23</a:t>
            </a:fld>
            <a:endParaRPr lang="de-DE"/>
          </a:p>
        </p:txBody>
      </p:sp>
    </p:spTree>
    <p:extLst>
      <p:ext uri="{BB962C8B-B14F-4D97-AF65-F5344CB8AC3E}">
        <p14:creationId xmlns:p14="http://schemas.microsoft.com/office/powerpoint/2010/main" val="1687502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sz="1200" b="0" i="0" u="none" strike="noStrike" kern="1200" dirty="0">
                <a:solidFill>
                  <a:schemeClr val="tx1"/>
                </a:solidFill>
                <a:effectLst/>
                <a:latin typeface="+mn-lt"/>
                <a:ea typeface="+mn-ea"/>
                <a:cs typeface="+mn-cs"/>
              </a:rPr>
              <a:t>Die Rahmenlänge (langer oder kurzer Rahmen) richtet sich nach der Körpergröße und der bevorzugten Sitztiefe des Nutzers. Aktiv-Rollstühle sind wahlweise mit Falt- oder Starrrahmen erhältlich.</a:t>
            </a:r>
          </a:p>
          <a:p>
            <a:pPr marL="171450" indent="-171450">
              <a:buFontTx/>
              <a:buChar char="-"/>
            </a:pPr>
            <a:r>
              <a:rPr lang="de-DE" sz="1200" b="0" i="0" u="none" strike="noStrike" kern="1200" dirty="0">
                <a:solidFill>
                  <a:schemeClr val="tx1"/>
                </a:solidFill>
                <a:effectLst/>
                <a:latin typeface="+mn-lt"/>
                <a:ea typeface="+mn-ea"/>
                <a:cs typeface="+mn-cs"/>
              </a:rPr>
              <a:t>Für komfortables Sitzen muss die Auflagefläche auf Sitz und Rückenlehne passend für den Nutzer sein. Die Sitztiefe und -breite sowie die Höhe und Breite der Rückenlehne sind bei vielen Modellen einstellbar. </a:t>
            </a:r>
          </a:p>
          <a:p>
            <a:pPr marL="171450" indent="-171450">
              <a:buFontTx/>
              <a:buChar char="-"/>
            </a:pPr>
            <a:r>
              <a:rPr lang="de-DE" sz="1200" b="0" i="0" u="none" strike="noStrike" kern="1200" dirty="0">
                <a:solidFill>
                  <a:schemeClr val="tx1"/>
                </a:solidFill>
                <a:effectLst/>
                <a:latin typeface="+mn-lt"/>
                <a:ea typeface="+mn-ea"/>
                <a:cs typeface="+mn-cs"/>
              </a:rPr>
              <a:t>Die Seitenteile wirken stabilisierend auf den Rollstuhl und schützen vor Schmutz und Nässe..</a:t>
            </a:r>
          </a:p>
          <a:p>
            <a:pPr marL="171450" indent="-171450">
              <a:buFontTx/>
              <a:buChar char="-"/>
            </a:pPr>
            <a:r>
              <a:rPr lang="de-DE" sz="1200" b="0" i="0" u="none" strike="noStrike" kern="1200" dirty="0">
                <a:solidFill>
                  <a:schemeClr val="tx1"/>
                </a:solidFill>
                <a:effectLst/>
                <a:latin typeface="+mn-lt"/>
                <a:ea typeface="+mn-ea"/>
                <a:cs typeface="+mn-cs"/>
              </a:rPr>
              <a:t>Größere Räder = mehr Fahrkomfort durch geringeren Rollwiderstand vor allem im Außenbereich, kleinere Räder sind wendiger</a:t>
            </a:r>
          </a:p>
          <a:p>
            <a:pPr marL="171450" indent="-171450">
              <a:buFontTx/>
              <a:buChar char="-"/>
            </a:pPr>
            <a:r>
              <a:rPr lang="de-DE" sz="1200" b="0" i="0" u="none" strike="noStrike" kern="1200" dirty="0" err="1">
                <a:solidFill>
                  <a:schemeClr val="tx1"/>
                </a:solidFill>
                <a:effectLst/>
                <a:latin typeface="+mn-lt"/>
                <a:ea typeface="+mn-ea"/>
                <a:cs typeface="+mn-cs"/>
              </a:rPr>
              <a:t>Radgröße</a:t>
            </a:r>
            <a:r>
              <a:rPr lang="de-DE" sz="1200" b="0" i="0" u="none" strike="noStrike" kern="1200" dirty="0">
                <a:solidFill>
                  <a:schemeClr val="tx1"/>
                </a:solidFill>
                <a:effectLst/>
                <a:latin typeface="+mn-lt"/>
                <a:ea typeface="+mn-ea"/>
                <a:cs typeface="+mn-cs"/>
              </a:rPr>
              <a:t> richten sich nach der Körpergröße des Nutzers und der gewünschten Sitzhöhe, wobei viele Nutzer die erhöhte Sitzposition durch größere Antriebsräder vorziehen.</a:t>
            </a:r>
          </a:p>
          <a:p>
            <a:pPr marL="171450" indent="-171450">
              <a:buFontTx/>
              <a:buChar char="-"/>
            </a:pPr>
            <a:r>
              <a:rPr lang="de-DE" sz="1200" b="0" i="0" u="none" strike="noStrike" kern="1200" dirty="0">
                <a:solidFill>
                  <a:schemeClr val="tx1"/>
                </a:solidFill>
                <a:effectLst/>
                <a:latin typeface="+mn-lt"/>
                <a:ea typeface="+mn-ea"/>
                <a:cs typeface="+mn-cs"/>
              </a:rPr>
              <a:t>Luft-Bereifung oder pannensichere Bereifung mit jeweils unterschiedlichen Profilen. Wichtig bei der Wahl der Reifen sind vor allem Grip, Rollwiderstand, Pannensicherheit und Komfort. Komplett pannensichere Vollgummireifen sind allerdings schwer und haben einen hohen Rollwiderstand.</a:t>
            </a:r>
          </a:p>
          <a:p>
            <a:pPr marL="171450" indent="-171450">
              <a:buFontTx/>
              <a:buChar char="-"/>
            </a:pPr>
            <a:r>
              <a:rPr lang="de-DE" sz="1200" b="0" i="0" u="none" strike="noStrike" kern="1200" dirty="0">
                <a:solidFill>
                  <a:schemeClr val="tx1"/>
                </a:solidFill>
                <a:effectLst/>
                <a:latin typeface="+mn-lt"/>
                <a:ea typeface="+mn-ea"/>
                <a:cs typeface="+mn-cs"/>
              </a:rPr>
              <a:t>Der Schwerpunkt hat entscheidenden Einfluss auf die Fahreigenschaften eines Rollstuhls: Ein möglichst tiefer Schwerpunkt ist vorteilhaft: Je näher der Schwerpunkt an der gedachten Verbindungslinie zwischen den Achsaufnahmen liegt, desto wendiger ist der Rollstuhl. Ungeübte Nutzer sollten den Schwerpunkt so einstellen lassen, dass der Rollstuhl stabil steht und nicht nach hinten kippen kann (Kippschutz). </a:t>
            </a:r>
          </a:p>
          <a:p>
            <a:pPr marL="0" indent="0">
              <a:buFontTx/>
              <a:buNone/>
            </a:pPr>
            <a:r>
              <a:rPr lang="de-DE" sz="1200" b="0" i="0" u="none" strike="noStrike" kern="1200" dirty="0">
                <a:solidFill>
                  <a:schemeClr val="tx1"/>
                </a:solidFill>
                <a:effectLst/>
                <a:latin typeface="+mn-lt"/>
                <a:ea typeface="+mn-ea"/>
                <a:cs typeface="+mn-cs"/>
              </a:rPr>
              <a:t>- Lenkräder Radstand: Die Lenkkopfachse der Lenkräder muss immer im 90°-Winkel zum Boden stehen, damit der Rollstuhl stabil ist</a:t>
            </a:r>
          </a:p>
          <a:p>
            <a:r>
              <a:rPr lang="de-DE" sz="1200" b="0" i="0" u="none" strike="noStrike" kern="1200" dirty="0">
                <a:solidFill>
                  <a:schemeClr val="tx1"/>
                </a:solidFill>
                <a:effectLst/>
                <a:latin typeface="+mn-lt"/>
                <a:ea typeface="+mn-ea"/>
                <a:cs typeface="+mn-cs"/>
              </a:rPr>
              <a:t>	Lenkradgabeln: Dienen der Befestigung der Lenkräder. Ihre Größe hat Auswirkungen auf die Sitzhöhe, ihre Neigung auf den Nachlauf. Je größer der Nachlauf, desto 	besser die Geradeauslaufeigenschaften des Rollstuhls. Je kleiner der Nachlauf, desto wendiger der Rollstuhl. </a:t>
            </a:r>
          </a:p>
          <a:p>
            <a:pPr marL="171450" indent="-171450">
              <a:buFontTx/>
              <a:buChar char="-"/>
            </a:pPr>
            <a:endParaRPr lang="de-DE" sz="1200" b="0" i="0" u="none" strike="noStrike" kern="1200" dirty="0">
              <a:solidFill>
                <a:schemeClr val="tx1"/>
              </a:solidFill>
              <a:effectLst/>
              <a:latin typeface="+mn-lt"/>
              <a:ea typeface="+mn-ea"/>
              <a:cs typeface="+mn-cs"/>
            </a:endParaRPr>
          </a:p>
          <a:p>
            <a:pPr marL="171450" indent="-171450">
              <a:buFontTx/>
              <a:buChar char="-"/>
            </a:pPr>
            <a:endParaRPr lang="de-DE" sz="1200" b="0" i="0" u="none" strike="noStrike"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24</a:t>
            </a:fld>
            <a:endParaRPr lang="de-DE"/>
          </a:p>
        </p:txBody>
      </p:sp>
    </p:spTree>
    <p:extLst>
      <p:ext uri="{BB962C8B-B14F-4D97-AF65-F5344CB8AC3E}">
        <p14:creationId xmlns:p14="http://schemas.microsoft.com/office/powerpoint/2010/main" val="650416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Grad der Unterstützung (Motorleistung) kann an jedem Rad und bei Bedarf individuell vorgewählt werden.</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b="0" i="0" u="none" strike="noStrike"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i="0" u="none" strike="noStrike" kern="1200">
                <a:solidFill>
                  <a:schemeClr val="tx1"/>
                </a:solidFill>
                <a:effectLst/>
                <a:latin typeface="+mn-lt"/>
                <a:ea typeface="+mn-ea"/>
                <a:cs typeface="+mn-cs"/>
              </a:rPr>
              <a:t>Lenkräder</a:t>
            </a:r>
            <a:r>
              <a:rPr lang="de-DE" sz="1200" b="0" i="0" u="none" strike="noStrike" kern="1200" dirty="0">
                <a:solidFill>
                  <a:schemeClr val="tx1"/>
                </a:solidFill>
                <a:effectLst/>
                <a:latin typeface="+mn-lt"/>
                <a:ea typeface="+mn-ea"/>
                <a:cs typeface="+mn-cs"/>
              </a:rPr>
              <a:t>: verschiedenen Größen für den Innen- oder Außenbereich, mit Luft- oder Vollgummireifen, teilweise zum Transport abnehmbar. Luftreifen gleichen Bodenunebenheiten besser aus, weisen aber höheren Rollwiderstand auf. Raddurchmesser: Kleine Lenkräder sind besonders wendig, leichter lenkbar und benötigen beim Schwenken weniger Platz, sind aber nur bedingt für den Außenbereich geeignet. Größere Lenkräder bieten mehr Fahrkomfort, vor allem im Freien lassen sich Hindernisse einfacher bewältigen.</a:t>
            </a:r>
          </a:p>
          <a:p>
            <a:endParaRPr lang="de-DE" dirty="0"/>
          </a:p>
        </p:txBody>
      </p:sp>
      <p:sp>
        <p:nvSpPr>
          <p:cNvPr id="4" name="Foliennummernplatzhalter 3"/>
          <p:cNvSpPr>
            <a:spLocks noGrp="1"/>
          </p:cNvSpPr>
          <p:nvPr>
            <p:ph type="sldNum" sz="quarter" idx="10"/>
          </p:nvPr>
        </p:nvSpPr>
        <p:spPr/>
        <p:txBody>
          <a:bodyPr/>
          <a:lstStyle/>
          <a:p>
            <a:fld id="{5C0E6540-DBC8-1449-A578-CCAD6D2991BC}" type="slidenum">
              <a:rPr lang="de-DE" smtClean="0"/>
              <a:t>25</a:t>
            </a:fld>
            <a:endParaRPr lang="de-DE"/>
          </a:p>
        </p:txBody>
      </p:sp>
    </p:spTree>
    <p:extLst>
      <p:ext uri="{BB962C8B-B14F-4D97-AF65-F5344CB8AC3E}">
        <p14:creationId xmlns:p14="http://schemas.microsoft.com/office/powerpoint/2010/main" val="1805437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Reichweite variiert stark in Abhängigkeit vom befahrenen Gelände und den vorherrschenden Fahrbedingungen. Bei optimalen Fahrbedingungen (ebenes Gelände, frisch aufgeladene Akkus, Motorleistung 50 %, Umgebungstemperatur von 20 °C, gleichmäßige Bewegung/Fahrt) kann die angegebene Fahrreichweite erreicht werden. </a:t>
            </a:r>
          </a:p>
        </p:txBody>
      </p:sp>
      <p:sp>
        <p:nvSpPr>
          <p:cNvPr id="4" name="Foliennummernplatzhalter 3"/>
          <p:cNvSpPr>
            <a:spLocks noGrp="1"/>
          </p:cNvSpPr>
          <p:nvPr>
            <p:ph type="sldNum" sz="quarter" idx="10"/>
          </p:nvPr>
        </p:nvSpPr>
        <p:spPr/>
        <p:txBody>
          <a:bodyPr/>
          <a:lstStyle/>
          <a:p>
            <a:fld id="{5C0E6540-DBC8-1449-A578-CCAD6D2991BC}" type="slidenum">
              <a:rPr lang="de-DE" smtClean="0"/>
              <a:t>26</a:t>
            </a:fld>
            <a:endParaRPr lang="de-DE"/>
          </a:p>
        </p:txBody>
      </p:sp>
    </p:spTree>
    <p:extLst>
      <p:ext uri="{BB962C8B-B14F-4D97-AF65-F5344CB8AC3E}">
        <p14:creationId xmlns:p14="http://schemas.microsoft.com/office/powerpoint/2010/main" val="1917278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48001" y="1438812"/>
            <a:ext cx="7520410" cy="1470025"/>
          </a:xfrm>
        </p:spPr>
        <p:txBody>
          <a:bodyPr>
            <a:normAutofit/>
          </a:bodyPr>
          <a:lstStyle>
            <a:lvl1pPr algn="l">
              <a:defRPr sz="4000" b="1" i="0">
                <a:latin typeface="Source Sans Pro"/>
                <a:cs typeface="Source Sans Pro"/>
              </a:defRPr>
            </a:lvl1pPr>
          </a:lstStyle>
          <a:p>
            <a:r>
              <a:rPr lang="en-US" smtClean="0"/>
              <a:t>Click to edit Master title style</a:t>
            </a:r>
            <a:endParaRPr lang="de-DE" dirty="0"/>
          </a:p>
        </p:txBody>
      </p:sp>
      <p:sp>
        <p:nvSpPr>
          <p:cNvPr id="3" name="Untertitel 2"/>
          <p:cNvSpPr>
            <a:spLocks noGrp="1"/>
          </p:cNvSpPr>
          <p:nvPr>
            <p:ph type="subTitle" idx="1"/>
          </p:nvPr>
        </p:nvSpPr>
        <p:spPr>
          <a:xfrm>
            <a:off x="648001" y="3176700"/>
            <a:ext cx="7520410" cy="2254848"/>
          </a:xfrm>
        </p:spPr>
        <p:txBody>
          <a:bodyPr/>
          <a:lstStyle>
            <a:lvl1pPr marL="0" indent="0" algn="l">
              <a:buNone/>
              <a:defRPr b="0" i="0">
                <a:solidFill>
                  <a:schemeClr val="tx1"/>
                </a:solidFill>
                <a:latin typeface="Source Sans Pro"/>
                <a:cs typeface="Source San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8811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617E3445-959C-4840-857B-0726FC3AABF6}" type="datetime1">
              <a:rPr lang="de-DE" smtClean="0"/>
              <a:t>26.07.18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56536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8D16519-39B1-594B-9118-53EDDEBB1F38}" type="datetime1">
              <a:rPr lang="de-DE" smtClean="0"/>
              <a:t>26.07.18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03169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26.07.18</a:t>
            </a:fld>
            <a:endParaRPr lang="de-DE" dirty="0"/>
          </a:p>
        </p:txBody>
      </p:sp>
      <p:sp>
        <p:nvSpPr>
          <p:cNvPr id="8"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spTree>
    <p:extLst>
      <p:ext uri="{BB962C8B-B14F-4D97-AF65-F5344CB8AC3E}">
        <p14:creationId xmlns:p14="http://schemas.microsoft.com/office/powerpoint/2010/main" val="33672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umsplatzhalter 3"/>
          <p:cNvSpPr>
            <a:spLocks noGrp="1"/>
          </p:cNvSpPr>
          <p:nvPr>
            <p:ph type="dt" sz="half" idx="10"/>
          </p:nvPr>
        </p:nvSpPr>
        <p:spPr/>
        <p:txBody>
          <a:bodyPr/>
          <a:lstStyle/>
          <a:p>
            <a:fld id="{254AFB14-23E0-1F4C-A6C5-95691F2AB521}" type="datetime1">
              <a:rPr lang="de-DE" smtClean="0"/>
              <a:t>26.07.18</a:t>
            </a:fld>
            <a:endParaRPr lang="de-DE"/>
          </a:p>
        </p:txBody>
      </p:sp>
      <p:sp>
        <p:nvSpPr>
          <p:cNvPr id="6" name="Foliennummernplatzhalter 5"/>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79806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p:txBody>
          <a:bodyPr/>
          <a:lstStyle/>
          <a:p>
            <a:fld id="{6090EEAD-2E33-CB41-913B-6235DD169CF5}" type="datetime1">
              <a:rPr lang="de-DE" smtClean="0"/>
              <a:t>26.07.18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7996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umsplatzhalter 6"/>
          <p:cNvSpPr>
            <a:spLocks noGrp="1"/>
          </p:cNvSpPr>
          <p:nvPr>
            <p:ph type="dt" sz="half" idx="10"/>
          </p:nvPr>
        </p:nvSpPr>
        <p:spPr/>
        <p:txBody>
          <a:bodyPr/>
          <a:lstStyle/>
          <a:p>
            <a:fld id="{A16E645A-B693-BB43-8646-3B1C1BAD48BE}" type="datetime1">
              <a:rPr lang="de-DE" smtClean="0"/>
              <a:t>26.07.18</a:t>
            </a:fld>
            <a:endParaRPr lang="de-DE"/>
          </a:p>
        </p:txBody>
      </p:sp>
      <p:sp>
        <p:nvSpPr>
          <p:cNvPr id="9" name="Foliennummernplatzhalter 8"/>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1597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23E94868-D7B6-2349-81F6-28D3E8C9671D}" type="datetime1">
              <a:rPr lang="de-DE" smtClean="0"/>
              <a:t>26.07.18</a:t>
            </a:fld>
            <a:endParaRPr lang="de-DE"/>
          </a:p>
        </p:txBody>
      </p:sp>
      <p:sp>
        <p:nvSpPr>
          <p:cNvPr id="5" name="Foliennummernplatzhalter 4"/>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311008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ECBFB4-2031-A542-A2EF-20BD4D9E5256}" type="datetime1">
              <a:rPr lang="de-DE" smtClean="0"/>
              <a:t>26.07.18</a:t>
            </a:fld>
            <a:endParaRPr lang="de-DE"/>
          </a:p>
        </p:txBody>
      </p:sp>
      <p:sp>
        <p:nvSpPr>
          <p:cNvPr id="4" name="Foliennummernplatzhalter 3"/>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47144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A0188818-9833-2C4A-8849-8268EC11202B}" type="datetime1">
              <a:rPr lang="de-DE" smtClean="0"/>
              <a:t>26.07.18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0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2204BE1-0C38-F948-9EB8-8FC2670177F0}" type="datetime1">
              <a:rPr lang="de-DE" smtClean="0"/>
              <a:t>26.07.18</a:t>
            </a:fld>
            <a:endParaRPr lang="de-DE"/>
          </a:p>
        </p:txBody>
      </p:sp>
      <p:sp>
        <p:nvSpPr>
          <p:cNvPr id="7" name="Foliennummernplatzhalter 6"/>
          <p:cNvSpPr>
            <a:spLocks noGrp="1"/>
          </p:cNvSpPr>
          <p:nvPr>
            <p:ph type="sldNum" sz="quarter" idx="12"/>
          </p:nvPr>
        </p:nvSpPr>
        <p:spPr/>
        <p:txBody>
          <a:bodyPr/>
          <a:lstStyle/>
          <a:p>
            <a:fld id="{E7BE1CCD-89A0-CC45-BF3E-2A331A7F0490}" type="slidenum">
              <a:rPr lang="de-DE" smtClean="0"/>
              <a:t>‹#›</a:t>
            </a:fld>
            <a:endParaRPr lang="de-DE"/>
          </a:p>
        </p:txBody>
      </p:sp>
    </p:spTree>
    <p:extLst>
      <p:ext uri="{BB962C8B-B14F-4D97-AF65-F5344CB8AC3E}">
        <p14:creationId xmlns:p14="http://schemas.microsoft.com/office/powerpoint/2010/main" val="29657594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p:cNvSpPr/>
          <p:nvPr userDrawn="1"/>
        </p:nvSpPr>
        <p:spPr>
          <a:xfrm>
            <a:off x="0" y="648000"/>
            <a:ext cx="8532000" cy="5670000"/>
          </a:xfrm>
          <a:prstGeom prst="rect">
            <a:avLst/>
          </a:prstGeom>
          <a:solidFill>
            <a:srgbClr val="E3E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48000" y="745650"/>
            <a:ext cx="7675432" cy="1143000"/>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648000" y="2021180"/>
            <a:ext cx="7675432" cy="4104983"/>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648000" y="6492816"/>
            <a:ext cx="2133600" cy="111954"/>
          </a:xfrm>
          <a:prstGeom prst="rect">
            <a:avLst/>
          </a:prstGeom>
        </p:spPr>
        <p:txBody>
          <a:bodyPr vert="horz" lIns="0" tIns="0" rIns="0" bIns="0" rtlCol="0" anchor="ctr"/>
          <a:lstStyle>
            <a:lvl1pPr algn="l">
              <a:defRPr sz="700" b="0" i="0">
                <a:solidFill>
                  <a:schemeClr val="tx1"/>
                </a:solidFill>
                <a:latin typeface="Source Sans Pro"/>
                <a:cs typeface="Source Sans Pro"/>
              </a:defRPr>
            </a:lvl1pPr>
          </a:lstStyle>
          <a:p>
            <a:fld id="{C916D949-773C-3845-BFBA-C7D9987445EE}" type="datetime1">
              <a:rPr lang="de-DE" smtClean="0"/>
              <a:t>26.07.18</a:t>
            </a:fld>
            <a:endParaRPr lang="de-DE" dirty="0"/>
          </a:p>
        </p:txBody>
      </p:sp>
      <p:sp>
        <p:nvSpPr>
          <p:cNvPr id="6" name="Foliennummernplatzhalter 5"/>
          <p:cNvSpPr>
            <a:spLocks noGrp="1"/>
          </p:cNvSpPr>
          <p:nvPr>
            <p:ph type="sldNum" sz="quarter" idx="4"/>
          </p:nvPr>
        </p:nvSpPr>
        <p:spPr>
          <a:xfrm>
            <a:off x="6398400" y="6493481"/>
            <a:ext cx="2133600" cy="111290"/>
          </a:xfrm>
          <a:prstGeom prst="rect">
            <a:avLst/>
          </a:prstGeom>
        </p:spPr>
        <p:txBody>
          <a:bodyPr vert="horz" lIns="0" tIns="0" rIns="0" bIns="0" rtlCol="0" anchor="ctr"/>
          <a:lstStyle>
            <a:lvl1pPr algn="r">
              <a:defRPr sz="700" b="1" i="0">
                <a:solidFill>
                  <a:schemeClr val="tx1"/>
                </a:solidFill>
                <a:latin typeface="Source Sans Pro"/>
                <a:cs typeface="Source Sans Pro"/>
              </a:defRPr>
            </a:lvl1pPr>
          </a:lstStyle>
          <a:p>
            <a:fld id="{E7BE1CCD-89A0-CC45-BF3E-2A331A7F0490}" type="slidenum">
              <a:rPr lang="de-DE" smtClean="0"/>
              <a:pPr/>
              <a:t>‹#›</a:t>
            </a:fld>
            <a:endParaRPr lang="de-DE" dirty="0"/>
          </a:p>
        </p:txBody>
      </p:sp>
      <p:pic>
        <p:nvPicPr>
          <p:cNvPr id="7" name="Bild 6" descr="HSHL_Logo_horizontal_RGB_Sequenz_Animation.gi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128000" y="223200"/>
            <a:ext cx="1404000" cy="208725"/>
          </a:xfrm>
          <a:prstGeom prst="rect">
            <a:avLst/>
          </a:prstGeom>
        </p:spPr>
      </p:pic>
    </p:spTree>
    <p:extLst>
      <p:ext uri="{BB962C8B-B14F-4D97-AF65-F5344CB8AC3E}">
        <p14:creationId xmlns:p14="http://schemas.microsoft.com/office/powerpoint/2010/main" val="3862995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4000" b="1"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www.ladeboy.de/wp-content/uploads/2015/01/e-fix-e35-Akkuhalter-2-1024x9661.jpg" TargetMode="External"/><Relationship Id="rId5" Type="http://schemas.openxmlformats.org/officeDocument/2006/relationships/image" Target="../media/image54.jpe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g"/><Relationship Id="rId4" Type="http://schemas.openxmlformats.org/officeDocument/2006/relationships/image" Target="../media/image67.jpg"/><Relationship Id="rId1" Type="http://schemas.openxmlformats.org/officeDocument/2006/relationships/slideLayout" Target="../slideLayouts/slideLayout2.xml"/><Relationship Id="rId2" Type="http://schemas.openxmlformats.org/officeDocument/2006/relationships/image" Target="../media/image6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g"/><Relationship Id="rId3" Type="http://schemas.openxmlformats.org/officeDocument/2006/relationships/image" Target="../media/image6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g"/><Relationship Id="rId3" Type="http://schemas.openxmlformats.org/officeDocument/2006/relationships/image" Target="../media/image7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tiff"/><Relationship Id="rId3" Type="http://schemas.openxmlformats.org/officeDocument/2006/relationships/image" Target="../media/image73.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jpeg"/><Relationship Id="rId5" Type="http://schemas.openxmlformats.org/officeDocument/2006/relationships/image" Target="../media/image79.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83.png"/><Relationship Id="rId5"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hyperlink" Target="https://www.sunrisemedical.de/SunriseEU/files/94/940f9161-b231-485b-b799-3412e2a7f750.jpg" TargetMode="External"/><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67.xml.rels><?xml version="1.0" encoding="UTF-8" standalone="yes"?>
<Relationships xmlns="http://schemas.openxmlformats.org/package/2006/relationships"><Relationship Id="rId11" Type="http://schemas.openxmlformats.org/officeDocument/2006/relationships/image" Target="../media/image89.jpg"/><Relationship Id="rId12" Type="http://schemas.openxmlformats.org/officeDocument/2006/relationships/image" Target="../media/image90.JPG"/><Relationship Id="rId13" Type="http://schemas.openxmlformats.org/officeDocument/2006/relationships/image" Target="../media/image91.png"/><Relationship Id="rId14" Type="http://schemas.openxmlformats.org/officeDocument/2006/relationships/image" Target="../media/image92.jpeg"/><Relationship Id="rId15"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hyperlink" Target="https://www.robotistan.com/makeblock-mbot-24g-kit-v11-blue-21706-27-B.jpg" TargetMode="External"/><Relationship Id="rId3" Type="http://schemas.openxmlformats.org/officeDocument/2006/relationships/hyperlink" Target="https://upload.wikimedia.org/wikipedia/commons/0/01/Arduino_Mega.jpg" TargetMode="External"/><Relationship Id="rId4" Type="http://schemas.openxmlformats.org/officeDocument/2006/relationships/hyperlink" Target="https://www.burbach-goetz.de/item/images/120009959/640x640/Alber-Efix-E35-02.jpg"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https://www.smartphoneonly.de/media/image/product/2220/lg/apple-iphone-x-space-grau-64gb.png" TargetMode="External"/><Relationship Id="rId8" Type="http://schemas.openxmlformats.org/officeDocument/2006/relationships/hyperlink" Target="https://mcdn.richter-gabelstapler.com/media/catalog/product/cache/1/image/510x/040ec09b1e35df139433887a97daa66f/d/s/dsc02072_1__1.gif" TargetMode="External"/><Relationship Id="rId9" Type="http://schemas.openxmlformats.org/officeDocument/2006/relationships/image" Target="../media/image87.png"/><Relationship Id="rId10" Type="http://schemas.openxmlformats.org/officeDocument/2006/relationships/image" Target="../media/image8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robotistan.com/makeblock-mbot-24g-kit-v11-blue-21706-27-B.jpg" TargetMode="External"/><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9.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emf"/><Relationship Id="rId3" Type="http://schemas.openxmlformats.org/officeDocument/2006/relationships/image" Target="../media/image1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101.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Plattformbasierte Entwicklung einer Ansteuerung zur Evaluierung unterschiedlicher Interaktionskonzepte</a:t>
            </a:r>
            <a:endParaRPr lang="de-DE" sz="2400" dirty="0"/>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694128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177D062-0361-446F-A7AD-64837E6A8B6F}"/>
              </a:ext>
            </a:extLst>
          </p:cNvPr>
          <p:cNvSpPr>
            <a:spLocks noGrp="1"/>
          </p:cNvSpPr>
          <p:nvPr>
            <p:ph type="title"/>
          </p:nvPr>
        </p:nvSpPr>
        <p:spPr/>
        <p:txBody>
          <a:bodyPr/>
          <a:lstStyle/>
          <a:p>
            <a:r>
              <a:rPr lang="de-DE" dirty="0"/>
              <a:t>Nichtalltägliche Situationen</a:t>
            </a:r>
          </a:p>
        </p:txBody>
      </p:sp>
      <p:sp>
        <p:nvSpPr>
          <p:cNvPr id="3" name="Inhaltsplatzhalter 2">
            <a:extLst>
              <a:ext uri="{FF2B5EF4-FFF2-40B4-BE49-F238E27FC236}">
                <a16:creationId xmlns:a16="http://schemas.microsoft.com/office/drawing/2014/main" xmlns="" id="{F34702DE-8B9E-4DAF-ADC2-F8B6A81A60F5}"/>
              </a:ext>
            </a:extLst>
          </p:cNvPr>
          <p:cNvSpPr>
            <a:spLocks noGrp="1"/>
          </p:cNvSpPr>
          <p:nvPr>
            <p:ph idx="1"/>
          </p:nvPr>
        </p:nvSpPr>
        <p:spPr/>
        <p:txBody>
          <a:bodyPr/>
          <a:lstStyle/>
          <a:p>
            <a:r>
              <a:rPr lang="de-DE" dirty="0"/>
              <a:t>Reisen:	- Flugzeuge</a:t>
            </a:r>
          </a:p>
          <a:p>
            <a:pPr marL="0" indent="0">
              <a:buNone/>
            </a:pPr>
            <a:r>
              <a:rPr lang="de-DE" dirty="0"/>
              <a:t>			   	- Schiffe</a:t>
            </a:r>
          </a:p>
          <a:p>
            <a:pPr marL="0" indent="0">
              <a:buNone/>
            </a:pPr>
            <a:r>
              <a:rPr lang="de-DE" dirty="0"/>
              <a:t>                  	- Auto</a:t>
            </a:r>
          </a:p>
          <a:p>
            <a:pPr marL="0" indent="0">
              <a:buNone/>
            </a:pPr>
            <a:r>
              <a:rPr lang="de-DE" dirty="0"/>
              <a:t>		          	- Zug</a:t>
            </a:r>
          </a:p>
          <a:p>
            <a:pPr>
              <a:buFont typeface="Arial" panose="020B0604020202020204" pitchFamily="34" charset="0"/>
              <a:buChar char="•"/>
            </a:pPr>
            <a:r>
              <a:rPr lang="de-DE" dirty="0"/>
              <a:t>Veranstaltungen: - Konzerte, Messen</a:t>
            </a:r>
          </a:p>
          <a:p>
            <a:pPr marL="0" indent="0">
              <a:buNone/>
            </a:pPr>
            <a:endParaRPr lang="de-DE" dirty="0"/>
          </a:p>
          <a:p>
            <a:pPr marL="0" indent="0">
              <a:buNone/>
            </a:pPr>
            <a:endParaRPr lang="de-DE" dirty="0"/>
          </a:p>
          <a:p>
            <a:pPr marL="0" indent="0">
              <a:buNone/>
            </a:pPr>
            <a:endParaRPr lang="de-DE" dirty="0"/>
          </a:p>
        </p:txBody>
      </p:sp>
      <p:sp>
        <p:nvSpPr>
          <p:cNvPr id="4" name="Datumsplatzhalter 3">
            <a:extLst>
              <a:ext uri="{FF2B5EF4-FFF2-40B4-BE49-F238E27FC236}">
                <a16:creationId xmlns:a16="http://schemas.microsoft.com/office/drawing/2014/main" xmlns="" id="{C37180DB-2F72-4D99-829D-93573C1C6D40}"/>
              </a:ext>
            </a:extLst>
          </p:cNvPr>
          <p:cNvSpPr>
            <a:spLocks noGrp="1"/>
          </p:cNvSpPr>
          <p:nvPr>
            <p:ph type="dt" sz="half" idx="2"/>
          </p:nvPr>
        </p:nvSpPr>
        <p:spPr/>
        <p:txBody>
          <a:bodyPr/>
          <a:lstStyle/>
          <a:p>
            <a:pPr defTabSz="342900"/>
            <a:r>
              <a:rPr lang="de-DE">
                <a:solidFill>
                  <a:prstClr val="black"/>
                </a:solidFill>
              </a:rPr>
              <a:t>26.07.2018</a:t>
            </a:r>
            <a:endParaRPr lang="de-DE" dirty="0">
              <a:solidFill>
                <a:prstClr val="black"/>
              </a:solidFill>
            </a:endParaRPr>
          </a:p>
        </p:txBody>
      </p:sp>
      <p:sp>
        <p:nvSpPr>
          <p:cNvPr id="5" name="Foliennummernplatzhalter 4">
            <a:extLst>
              <a:ext uri="{FF2B5EF4-FFF2-40B4-BE49-F238E27FC236}">
                <a16:creationId xmlns:a16="http://schemas.microsoft.com/office/drawing/2014/main" xmlns="" id="{06073CB0-2529-4C56-B557-39B230FE2DEB}"/>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10</a:t>
            </a:fld>
            <a:endParaRPr lang="de-DE" dirty="0">
              <a:solidFill>
                <a:prstClr val="black"/>
              </a:solidFill>
            </a:endParaRPr>
          </a:p>
        </p:txBody>
      </p:sp>
      <p:pic>
        <p:nvPicPr>
          <p:cNvPr id="6" name="Grafik 5">
            <a:extLst>
              <a:ext uri="{FF2B5EF4-FFF2-40B4-BE49-F238E27FC236}">
                <a16:creationId xmlns:a16="http://schemas.microsoft.com/office/drawing/2014/main" xmlns="" id="{B835FBD9-A23D-4FF4-A9B6-D92514041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286" y="2496372"/>
            <a:ext cx="1865256" cy="1865256"/>
          </a:xfrm>
          <a:prstGeom prst="rect">
            <a:avLst/>
          </a:prstGeom>
        </p:spPr>
      </p:pic>
    </p:spTree>
    <p:extLst>
      <p:ext uri="{BB962C8B-B14F-4D97-AF65-F5344CB8AC3E}">
        <p14:creationId xmlns:p14="http://schemas.microsoft.com/office/powerpoint/2010/main" val="33545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9769ECD-606F-4342-A9EE-C2F292D586FE}"/>
              </a:ext>
            </a:extLst>
          </p:cNvPr>
          <p:cNvSpPr>
            <a:spLocks noGrp="1"/>
          </p:cNvSpPr>
          <p:nvPr>
            <p:ph type="title"/>
          </p:nvPr>
        </p:nvSpPr>
        <p:spPr/>
        <p:txBody>
          <a:bodyPr>
            <a:normAutofit fontScale="90000"/>
          </a:bodyPr>
          <a:lstStyle/>
          <a:p>
            <a:r>
              <a:rPr lang="de-DE" dirty="0"/>
              <a:t>Anforderungen an einen Rollstuhl</a:t>
            </a:r>
          </a:p>
        </p:txBody>
      </p:sp>
      <p:sp>
        <p:nvSpPr>
          <p:cNvPr id="4" name="Datumsplatzhalter 3">
            <a:extLst>
              <a:ext uri="{FF2B5EF4-FFF2-40B4-BE49-F238E27FC236}">
                <a16:creationId xmlns:a16="http://schemas.microsoft.com/office/drawing/2014/main" xmlns="" id="{4FB7DFDC-B064-4B34-8D70-EB78B13AAA23}"/>
              </a:ext>
            </a:extLst>
          </p:cNvPr>
          <p:cNvSpPr>
            <a:spLocks noGrp="1"/>
          </p:cNvSpPr>
          <p:nvPr>
            <p:ph type="dt" sz="half" idx="2"/>
          </p:nvPr>
        </p:nvSpPr>
        <p:spPr/>
        <p:txBody>
          <a:bodyPr/>
          <a:lstStyle/>
          <a:p>
            <a:r>
              <a:rPr lang="de-DE"/>
              <a:t>26.07.2018</a:t>
            </a:r>
            <a:endParaRPr lang="de-DE" dirty="0"/>
          </a:p>
        </p:txBody>
      </p:sp>
      <p:sp>
        <p:nvSpPr>
          <p:cNvPr id="5" name="Foliennummernplatzhalter 4">
            <a:extLst>
              <a:ext uri="{FF2B5EF4-FFF2-40B4-BE49-F238E27FC236}">
                <a16:creationId xmlns:a16="http://schemas.microsoft.com/office/drawing/2014/main" xmlns="" id="{552A2825-12A9-4FFC-ADEF-1055D155D2E3}"/>
              </a:ext>
            </a:extLst>
          </p:cNvPr>
          <p:cNvSpPr>
            <a:spLocks noGrp="1"/>
          </p:cNvSpPr>
          <p:nvPr>
            <p:ph type="sldNum" sz="quarter" idx="4"/>
          </p:nvPr>
        </p:nvSpPr>
        <p:spPr/>
        <p:txBody>
          <a:bodyPr/>
          <a:lstStyle/>
          <a:p>
            <a:fld id="{E7BE1CCD-89A0-CC45-BF3E-2A331A7F0490}" type="slidenum">
              <a:rPr lang="de-DE" smtClean="0"/>
              <a:pPr/>
              <a:t>11</a:t>
            </a:fld>
            <a:endParaRPr lang="de-DE" dirty="0"/>
          </a:p>
        </p:txBody>
      </p:sp>
      <p:graphicFrame>
        <p:nvGraphicFramePr>
          <p:cNvPr id="9" name="Diagramm 8">
            <a:extLst>
              <a:ext uri="{FF2B5EF4-FFF2-40B4-BE49-F238E27FC236}">
                <a16:creationId xmlns:a16="http://schemas.microsoft.com/office/drawing/2014/main" xmlns="" id="{59C942DA-A69B-4D2B-824B-402BD79A94D7}"/>
              </a:ext>
            </a:extLst>
          </p:cNvPr>
          <p:cNvGraphicFramePr/>
          <p:nvPr>
            <p:extLst/>
          </p:nvPr>
        </p:nvGraphicFramePr>
        <p:xfrm>
          <a:off x="1714800" y="2273738"/>
          <a:ext cx="4956313" cy="3304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051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xmlns="" id="{0473C76D-1C14-4B34-A78E-612378BFAAB0}"/>
              </a:ext>
            </a:extLst>
          </p:cNvPr>
          <p:cNvSpPr/>
          <p:nvPr/>
        </p:nvSpPr>
        <p:spPr>
          <a:xfrm>
            <a:off x="3913512" y="2957779"/>
            <a:ext cx="1337903" cy="94244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dirty="0">
                <a:solidFill>
                  <a:prstClr val="black"/>
                </a:solidFill>
                <a:latin typeface="Arial" panose="020B0604020202020204" pitchFamily="34" charset="0"/>
                <a:cs typeface="Arial" panose="020B0604020202020204" pitchFamily="34" charset="0"/>
              </a:rPr>
              <a:t>Rollstuhl-steuerung</a:t>
            </a:r>
          </a:p>
        </p:txBody>
      </p:sp>
      <p:graphicFrame>
        <p:nvGraphicFramePr>
          <p:cNvPr id="3" name="Tabelle 2">
            <a:extLst>
              <a:ext uri="{FF2B5EF4-FFF2-40B4-BE49-F238E27FC236}">
                <a16:creationId xmlns:a16="http://schemas.microsoft.com/office/drawing/2014/main" xmlns="" id="{AC1D6CEF-6CA7-4BE1-993E-274416914213}"/>
              </a:ext>
            </a:extLst>
          </p:cNvPr>
          <p:cNvGraphicFramePr>
            <a:graphicFrameLocks noGrp="1"/>
          </p:cNvGraphicFramePr>
          <p:nvPr>
            <p:extLst/>
          </p:nvPr>
        </p:nvGraphicFramePr>
        <p:xfrm>
          <a:off x="295883" y="4556267"/>
          <a:ext cx="1712020" cy="1379224"/>
        </p:xfrm>
        <a:graphic>
          <a:graphicData uri="http://schemas.openxmlformats.org/drawingml/2006/table">
            <a:tbl>
              <a:tblPr firstRow="1" bandRow="1">
                <a:tableStyleId>{073A0DAA-6AF3-43AB-8588-CEC1D06C72B9}</a:tableStyleId>
              </a:tblPr>
              <a:tblGrid>
                <a:gridCol w="856010">
                  <a:extLst>
                    <a:ext uri="{9D8B030D-6E8A-4147-A177-3AD203B41FA5}">
                      <a16:colId xmlns:a16="http://schemas.microsoft.com/office/drawing/2014/main" xmlns="" val="3781081371"/>
                    </a:ext>
                  </a:extLst>
                </a:gridCol>
                <a:gridCol w="856010">
                  <a:extLst>
                    <a:ext uri="{9D8B030D-6E8A-4147-A177-3AD203B41FA5}">
                      <a16:colId xmlns:a16="http://schemas.microsoft.com/office/drawing/2014/main" xmlns="" val="873354020"/>
                    </a:ext>
                  </a:extLst>
                </a:gridCol>
              </a:tblGrid>
              <a:tr h="211455">
                <a:tc>
                  <a:txBody>
                    <a:bodyPr/>
                    <a:lstStyle/>
                    <a:p>
                      <a:pPr algn="ctr"/>
                      <a:r>
                        <a:rPr lang="de-DE" sz="1100" dirty="0">
                          <a:latin typeface="Arial" panose="020B0604020202020204" pitchFamily="34" charset="0"/>
                          <a:cs typeface="Arial" panose="020B0604020202020204" pitchFamily="34" charset="0"/>
                        </a:rPr>
                        <a:t>Einfluss</a:t>
                      </a:r>
                    </a:p>
                  </a:txBody>
                  <a:tcPr marL="51435" marR="51435" marT="25718" marB="25718"/>
                </a:tc>
                <a:tc>
                  <a:txBody>
                    <a:bodyPr/>
                    <a:lstStyle/>
                    <a:p>
                      <a:pPr algn="ctr"/>
                      <a:r>
                        <a:rPr lang="de-DE" sz="1100" dirty="0">
                          <a:latin typeface="Arial" panose="020B0604020202020204" pitchFamily="34" charset="0"/>
                          <a:cs typeface="Arial" panose="020B0604020202020204" pitchFamily="34" charset="0"/>
                        </a:rPr>
                        <a:t>Einstellung</a:t>
                      </a:r>
                      <a:r>
                        <a:rPr lang="de-DE" sz="1100" dirty="0"/>
                        <a:t> </a:t>
                      </a:r>
                    </a:p>
                  </a:txBody>
                  <a:tcPr marL="51435" marR="51435" marT="25718" marB="25718"/>
                </a:tc>
                <a:extLst>
                  <a:ext uri="{0D108BD9-81ED-4DB2-BD59-A6C34878D82A}">
                    <a16:rowId xmlns:a16="http://schemas.microsoft.com/office/drawing/2014/main" xmlns="" val="4104672862"/>
                  </a:ext>
                </a:extLst>
              </a:tr>
              <a:tr h="371475">
                <a:tc>
                  <a:txBody>
                    <a:bodyPr/>
                    <a:lstStyle/>
                    <a:p>
                      <a:pPr algn="r"/>
                      <a:r>
                        <a:rPr lang="de-DE" sz="1100" dirty="0">
                          <a:latin typeface="Arial" panose="020B0604020202020204" pitchFamily="34" charset="0"/>
                          <a:cs typeface="Arial" panose="020B0604020202020204" pitchFamily="34" charset="0"/>
                        </a:rPr>
                        <a:t>Hoch</a:t>
                      </a:r>
                      <a:r>
                        <a:rPr lang="de-DE" sz="1100" dirty="0"/>
                        <a:t> </a:t>
                      </a:r>
                    </a:p>
                  </a:txBody>
                  <a:tcPr marL="51435" marR="51435" marT="25718" marB="25718"/>
                </a:tc>
                <a:tc>
                  <a:txBody>
                    <a:bodyPr/>
                    <a:lstStyle/>
                    <a:p>
                      <a:r>
                        <a:rPr lang="de-DE" sz="1100" dirty="0">
                          <a:latin typeface="Arial" panose="020B0604020202020204" pitchFamily="34" charset="0"/>
                          <a:cs typeface="Arial" panose="020B0604020202020204" pitchFamily="34" charset="0"/>
                        </a:rPr>
                        <a:t>+        Positiv</a:t>
                      </a:r>
                    </a:p>
                  </a:txBody>
                  <a:tcPr marL="51435" marR="51435" marT="25718" marB="25718"/>
                </a:tc>
                <a:extLst>
                  <a:ext uri="{0D108BD9-81ED-4DB2-BD59-A6C34878D82A}">
                    <a16:rowId xmlns:a16="http://schemas.microsoft.com/office/drawing/2014/main" xmlns="" val="1469610111"/>
                  </a:ext>
                </a:extLst>
              </a:tr>
              <a:tr h="371475">
                <a:tc>
                  <a:txBody>
                    <a:bodyPr/>
                    <a:lstStyle/>
                    <a:p>
                      <a:pPr algn="r"/>
                      <a:r>
                        <a:rPr lang="de-DE" sz="1100" dirty="0">
                          <a:latin typeface="Arial" panose="020B0604020202020204" pitchFamily="34" charset="0"/>
                          <a:cs typeface="Arial" panose="020B0604020202020204" pitchFamily="34" charset="0"/>
                        </a:rPr>
                        <a:t>Mittel</a:t>
                      </a:r>
                      <a:r>
                        <a:rPr lang="de-DE" sz="1100" dirty="0"/>
                        <a:t> </a:t>
                      </a:r>
                    </a:p>
                  </a:txBody>
                  <a:tcPr marL="51435" marR="51435" marT="25718" marB="25718"/>
                </a:tc>
                <a:tc>
                  <a:txBody>
                    <a:bodyPr/>
                    <a:lstStyle/>
                    <a:p>
                      <a:r>
                        <a:rPr lang="de-DE" sz="1100" dirty="0">
                          <a:latin typeface="Arial" panose="020B0604020202020204" pitchFamily="34" charset="0"/>
                          <a:cs typeface="Arial" panose="020B0604020202020204" pitchFamily="34" charset="0"/>
                        </a:rPr>
                        <a:t>-       Negativ </a:t>
                      </a:r>
                    </a:p>
                  </a:txBody>
                  <a:tcPr marL="51435" marR="51435" marT="25718" marB="25718"/>
                </a:tc>
                <a:extLst>
                  <a:ext uri="{0D108BD9-81ED-4DB2-BD59-A6C34878D82A}">
                    <a16:rowId xmlns:a16="http://schemas.microsoft.com/office/drawing/2014/main" xmlns="" val="77720559"/>
                  </a:ext>
                </a:extLst>
              </a:tr>
              <a:tr h="371475">
                <a:tc>
                  <a:txBody>
                    <a:bodyPr/>
                    <a:lstStyle/>
                    <a:p>
                      <a:pPr algn="r"/>
                      <a:r>
                        <a:rPr lang="de-DE" sz="1100" dirty="0">
                          <a:latin typeface="Arial" panose="020B0604020202020204" pitchFamily="34" charset="0"/>
                          <a:cs typeface="Arial" panose="020B0604020202020204" pitchFamily="34" charset="0"/>
                        </a:rPr>
                        <a:t>Gering</a:t>
                      </a:r>
                      <a:r>
                        <a:rPr lang="de-DE" sz="1100" dirty="0"/>
                        <a:t> </a:t>
                      </a:r>
                    </a:p>
                  </a:txBody>
                  <a:tcPr marL="51435" marR="51435" marT="25718" marB="25718"/>
                </a:tc>
                <a:tc>
                  <a:txBody>
                    <a:bodyPr/>
                    <a:lstStyle/>
                    <a:p>
                      <a:r>
                        <a:rPr lang="de-DE" sz="1100" dirty="0">
                          <a:latin typeface="Arial" panose="020B0604020202020204" pitchFamily="34" charset="0"/>
                          <a:cs typeface="Arial" panose="020B0604020202020204" pitchFamily="34" charset="0"/>
                        </a:rPr>
                        <a:t>=       Neutral </a:t>
                      </a:r>
                    </a:p>
                  </a:txBody>
                  <a:tcPr marL="51435" marR="51435" marT="25718" marB="25718"/>
                </a:tc>
                <a:extLst>
                  <a:ext uri="{0D108BD9-81ED-4DB2-BD59-A6C34878D82A}">
                    <a16:rowId xmlns:a16="http://schemas.microsoft.com/office/drawing/2014/main" xmlns="" val="140727696"/>
                  </a:ext>
                </a:extLst>
              </a:tr>
            </a:tbl>
          </a:graphicData>
        </a:graphic>
      </p:graphicFrame>
      <p:cxnSp>
        <p:nvCxnSpPr>
          <p:cNvPr id="6" name="Gerader Verbinder 5">
            <a:extLst>
              <a:ext uri="{FF2B5EF4-FFF2-40B4-BE49-F238E27FC236}">
                <a16:creationId xmlns:a16="http://schemas.microsoft.com/office/drawing/2014/main" xmlns="" id="{0698F457-EDA3-4839-A5D4-E83AD43EEE8B}"/>
              </a:ext>
            </a:extLst>
          </p:cNvPr>
          <p:cNvCxnSpPr>
            <a:cxnSpLocks/>
            <a:stCxn id="2" idx="0"/>
            <a:endCxn id="7" idx="4"/>
          </p:cNvCxnSpPr>
          <p:nvPr/>
        </p:nvCxnSpPr>
        <p:spPr>
          <a:xfrm flipV="1">
            <a:off x="4582462" y="2508646"/>
            <a:ext cx="0" cy="44913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xmlns="" id="{A5BEFADA-E7D9-42F9-8F68-EF0409C84554}"/>
              </a:ext>
            </a:extLst>
          </p:cNvPr>
          <p:cNvSpPr/>
          <p:nvPr/>
        </p:nvSpPr>
        <p:spPr>
          <a:xfrm>
            <a:off x="3995433" y="1586609"/>
            <a:ext cx="1174061" cy="9220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 </a:t>
            </a:r>
          </a:p>
          <a:p>
            <a:pPr algn="ctr" defTabSz="514350">
              <a:defRPr/>
            </a:pPr>
            <a:r>
              <a:rPr lang="de-DE" sz="1013" dirty="0">
                <a:solidFill>
                  <a:prstClr val="white"/>
                </a:solidFill>
                <a:latin typeface="Arial" panose="020B0604020202020204" pitchFamily="34" charset="0"/>
                <a:cs typeface="Arial" panose="020B0604020202020204" pitchFamily="34" charset="0"/>
              </a:rPr>
              <a:t>Projektteam</a:t>
            </a:r>
          </a:p>
          <a:p>
            <a:pPr algn="ctr" defTabSz="514350">
              <a:defRPr/>
            </a:pPr>
            <a:r>
              <a:rPr lang="de-DE" sz="1013" dirty="0">
                <a:solidFill>
                  <a:prstClr val="white"/>
                </a:solidFill>
                <a:latin typeface="Arial" panose="020B0604020202020204" pitchFamily="34" charset="0"/>
                <a:cs typeface="Arial" panose="020B0604020202020204" pitchFamily="34" charset="0"/>
              </a:rPr>
              <a:t>Betreuer </a:t>
            </a:r>
          </a:p>
          <a:p>
            <a:pPr algn="ctr" defTabSz="514350">
              <a:defRPr/>
            </a:pPr>
            <a:r>
              <a:rPr lang="de-DE" sz="1013" dirty="0">
                <a:solidFill>
                  <a:prstClr val="white"/>
                </a:solidFill>
                <a:latin typeface="Arial" panose="020B0604020202020204" pitchFamily="34" charset="0"/>
                <a:cs typeface="Arial" panose="020B0604020202020204" pitchFamily="34" charset="0"/>
              </a:rPr>
              <a:t>Hochschule</a:t>
            </a:r>
          </a:p>
        </p:txBody>
      </p:sp>
      <p:sp>
        <p:nvSpPr>
          <p:cNvPr id="8" name="Rechteck 7">
            <a:extLst>
              <a:ext uri="{FF2B5EF4-FFF2-40B4-BE49-F238E27FC236}">
                <a16:creationId xmlns:a16="http://schemas.microsoft.com/office/drawing/2014/main" xmlns="" id="{567A3427-F251-453A-8E0A-6C40A2B1C376}"/>
              </a:ext>
            </a:extLst>
          </p:cNvPr>
          <p:cNvSpPr/>
          <p:nvPr/>
        </p:nvSpPr>
        <p:spPr>
          <a:xfrm>
            <a:off x="413714" y="4842737"/>
            <a:ext cx="186360" cy="8870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9" name="Rechteck 8">
            <a:extLst>
              <a:ext uri="{FF2B5EF4-FFF2-40B4-BE49-F238E27FC236}">
                <a16:creationId xmlns:a16="http://schemas.microsoft.com/office/drawing/2014/main" xmlns="" id="{2799547A-3549-4018-A918-D2F4C6CDB8C1}"/>
              </a:ext>
            </a:extLst>
          </p:cNvPr>
          <p:cNvSpPr/>
          <p:nvPr/>
        </p:nvSpPr>
        <p:spPr>
          <a:xfrm>
            <a:off x="413714" y="5217914"/>
            <a:ext cx="186360" cy="8870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10" name="Rechteck 9">
            <a:extLst>
              <a:ext uri="{FF2B5EF4-FFF2-40B4-BE49-F238E27FC236}">
                <a16:creationId xmlns:a16="http://schemas.microsoft.com/office/drawing/2014/main" xmlns="" id="{4FE6D9F7-B9EE-4DF2-AFA7-DB99E2B2A204}"/>
              </a:ext>
            </a:extLst>
          </p:cNvPr>
          <p:cNvSpPr/>
          <p:nvPr/>
        </p:nvSpPr>
        <p:spPr>
          <a:xfrm>
            <a:off x="413714" y="5593091"/>
            <a:ext cx="186360" cy="88707"/>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cxnSp>
        <p:nvCxnSpPr>
          <p:cNvPr id="13" name="Gerader Verbinder 12">
            <a:extLst>
              <a:ext uri="{FF2B5EF4-FFF2-40B4-BE49-F238E27FC236}">
                <a16:creationId xmlns:a16="http://schemas.microsoft.com/office/drawing/2014/main" xmlns="" id="{244B4C8B-AD46-45DD-A5E9-AA156C165A37}"/>
              </a:ext>
            </a:extLst>
          </p:cNvPr>
          <p:cNvCxnSpPr>
            <a:cxnSpLocks/>
            <a:stCxn id="2" idx="7"/>
            <a:endCxn id="38" idx="3"/>
          </p:cNvCxnSpPr>
          <p:nvPr/>
        </p:nvCxnSpPr>
        <p:spPr>
          <a:xfrm flipV="1">
            <a:off x="5055482" y="2315511"/>
            <a:ext cx="793548" cy="78028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41D03C64-E2D1-47E3-86A1-B94F787ED9C4}"/>
              </a:ext>
            </a:extLst>
          </p:cNvPr>
          <p:cNvCxnSpPr>
            <a:cxnSpLocks/>
            <a:stCxn id="2" idx="3"/>
            <a:endCxn id="41" idx="7"/>
          </p:cNvCxnSpPr>
          <p:nvPr/>
        </p:nvCxnSpPr>
        <p:spPr>
          <a:xfrm flipH="1">
            <a:off x="3846170" y="3762206"/>
            <a:ext cx="263273" cy="21544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F4F00ED5-D643-4779-9345-6C7B9ECCE817}"/>
              </a:ext>
            </a:extLst>
          </p:cNvPr>
          <p:cNvCxnSpPr>
            <a:cxnSpLocks/>
            <a:endCxn id="27" idx="2"/>
          </p:cNvCxnSpPr>
          <p:nvPr/>
        </p:nvCxnSpPr>
        <p:spPr>
          <a:xfrm>
            <a:off x="5201671" y="3623390"/>
            <a:ext cx="1456123" cy="55232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40C1BDB8-7122-4AB5-8282-7BF5B6A7AD20}"/>
              </a:ext>
            </a:extLst>
          </p:cNvPr>
          <p:cNvCxnSpPr>
            <a:cxnSpLocks/>
            <a:stCxn id="43" idx="2"/>
            <a:endCxn id="2" idx="6"/>
          </p:cNvCxnSpPr>
          <p:nvPr/>
        </p:nvCxnSpPr>
        <p:spPr>
          <a:xfrm flipH="1">
            <a:off x="5251415" y="3068470"/>
            <a:ext cx="1166917" cy="3605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6561C95C-5DD5-4C4E-AE3F-01F943478F75}"/>
              </a:ext>
            </a:extLst>
          </p:cNvPr>
          <p:cNvCxnSpPr>
            <a:cxnSpLocks/>
            <a:stCxn id="2" idx="1"/>
            <a:endCxn id="37" idx="5"/>
          </p:cNvCxnSpPr>
          <p:nvPr/>
        </p:nvCxnSpPr>
        <p:spPr>
          <a:xfrm flipH="1" flipV="1">
            <a:off x="3490942" y="2503596"/>
            <a:ext cx="618500" cy="59220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1D725A64-D548-49E7-8103-004D3670CEC0}"/>
              </a:ext>
            </a:extLst>
          </p:cNvPr>
          <p:cNvCxnSpPr>
            <a:cxnSpLocks/>
            <a:stCxn id="2" idx="2"/>
            <a:endCxn id="26" idx="6"/>
          </p:cNvCxnSpPr>
          <p:nvPr/>
        </p:nvCxnSpPr>
        <p:spPr>
          <a:xfrm flipH="1">
            <a:off x="2760654" y="3429000"/>
            <a:ext cx="115285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8B2F8111-5C97-493E-BDB6-F18D0987D557}"/>
              </a:ext>
            </a:extLst>
          </p:cNvPr>
          <p:cNvCxnSpPr>
            <a:cxnSpLocks/>
            <a:stCxn id="2" idx="4"/>
            <a:endCxn id="39" idx="0"/>
          </p:cNvCxnSpPr>
          <p:nvPr/>
        </p:nvCxnSpPr>
        <p:spPr>
          <a:xfrm flipH="1">
            <a:off x="4572002" y="3900223"/>
            <a:ext cx="10462" cy="583469"/>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xmlns="" id="{B59E3ACB-C955-409C-8068-901C0430E002}"/>
              </a:ext>
            </a:extLst>
          </p:cNvPr>
          <p:cNvSpPr/>
          <p:nvPr/>
        </p:nvSpPr>
        <p:spPr>
          <a:xfrm>
            <a:off x="1370105" y="2900149"/>
            <a:ext cx="1390550" cy="105770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Rollstuhlfahrer /  Anwendungs-bereiche</a:t>
            </a:r>
          </a:p>
        </p:txBody>
      </p:sp>
      <p:sp>
        <p:nvSpPr>
          <p:cNvPr id="27" name="Ellipse 26">
            <a:extLst>
              <a:ext uri="{FF2B5EF4-FFF2-40B4-BE49-F238E27FC236}">
                <a16:creationId xmlns:a16="http://schemas.microsoft.com/office/drawing/2014/main" xmlns="" id="{92524078-2817-4F34-9C26-2391A829A7D2}"/>
              </a:ext>
            </a:extLst>
          </p:cNvPr>
          <p:cNvSpPr/>
          <p:nvPr/>
        </p:nvSpPr>
        <p:spPr>
          <a:xfrm>
            <a:off x="6657794" y="3704487"/>
            <a:ext cx="1326331" cy="942446"/>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Technikaffine</a:t>
            </a:r>
          </a:p>
          <a:p>
            <a:pPr algn="ctr" defTabSz="514350">
              <a:defRPr/>
            </a:pPr>
            <a:r>
              <a:rPr lang="de-DE" sz="1013" dirty="0">
                <a:solidFill>
                  <a:prstClr val="white"/>
                </a:solidFill>
                <a:latin typeface="Arial" panose="020B0604020202020204" pitchFamily="34" charset="0"/>
                <a:cs typeface="Arial" panose="020B0604020202020204" pitchFamily="34" charset="0"/>
              </a:rPr>
              <a:t>Menschen</a:t>
            </a:r>
          </a:p>
        </p:txBody>
      </p:sp>
      <p:sp>
        <p:nvSpPr>
          <p:cNvPr id="28" name="Ellipse 27">
            <a:extLst>
              <a:ext uri="{FF2B5EF4-FFF2-40B4-BE49-F238E27FC236}">
                <a16:creationId xmlns:a16="http://schemas.microsoft.com/office/drawing/2014/main" xmlns="" id="{DD1BC920-A55C-40CF-8590-6EEEABE22F00}"/>
              </a:ext>
            </a:extLst>
          </p:cNvPr>
          <p:cNvSpPr/>
          <p:nvPr/>
        </p:nvSpPr>
        <p:spPr>
          <a:xfrm>
            <a:off x="5465379" y="4411802"/>
            <a:ext cx="1171492" cy="878998"/>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Menschen,die Technik ablehnen</a:t>
            </a:r>
          </a:p>
        </p:txBody>
      </p:sp>
      <p:sp>
        <p:nvSpPr>
          <p:cNvPr id="37" name="Ellipse 36">
            <a:extLst>
              <a:ext uri="{FF2B5EF4-FFF2-40B4-BE49-F238E27FC236}">
                <a16:creationId xmlns:a16="http://schemas.microsoft.com/office/drawing/2014/main" xmlns="" id="{FBD44FAE-0795-4C02-986B-9BCC33B3154D}"/>
              </a:ext>
            </a:extLst>
          </p:cNvPr>
          <p:cNvSpPr/>
          <p:nvPr/>
        </p:nvSpPr>
        <p:spPr>
          <a:xfrm>
            <a:off x="2248247" y="1733500"/>
            <a:ext cx="1455909" cy="902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Calibri" panose="020F0502020204030204"/>
              </a:rPr>
              <a:t>=</a:t>
            </a:r>
          </a:p>
          <a:p>
            <a:pPr algn="ctr" defTabSz="514350">
              <a:defRPr/>
            </a:pPr>
            <a:r>
              <a:rPr lang="de-DE" sz="1200" dirty="0">
                <a:solidFill>
                  <a:prstClr val="white"/>
                </a:solidFill>
                <a:latin typeface="Calibri" panose="020F0502020204030204"/>
              </a:rPr>
              <a:t>Krankenkasse </a:t>
            </a:r>
          </a:p>
        </p:txBody>
      </p:sp>
      <p:sp>
        <p:nvSpPr>
          <p:cNvPr id="41" name="Ellipse 40">
            <a:extLst>
              <a:ext uri="{FF2B5EF4-FFF2-40B4-BE49-F238E27FC236}">
                <a16:creationId xmlns:a16="http://schemas.microsoft.com/office/drawing/2014/main" xmlns="" id="{FA4F77EC-A2C8-4A4A-AA38-15D994B54FAA}"/>
              </a:ext>
            </a:extLst>
          </p:cNvPr>
          <p:cNvSpPr/>
          <p:nvPr/>
        </p:nvSpPr>
        <p:spPr>
          <a:xfrm>
            <a:off x="2976202" y="3857480"/>
            <a:ext cx="1019231" cy="82058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Benutzer</a:t>
            </a:r>
          </a:p>
        </p:txBody>
      </p:sp>
      <p:sp>
        <p:nvSpPr>
          <p:cNvPr id="38" name="Ellipse 37">
            <a:extLst>
              <a:ext uri="{FF2B5EF4-FFF2-40B4-BE49-F238E27FC236}">
                <a16:creationId xmlns:a16="http://schemas.microsoft.com/office/drawing/2014/main" xmlns="" id="{15AB20E7-9558-42A6-A48B-003BDA11FCDB}"/>
              </a:ext>
            </a:extLst>
          </p:cNvPr>
          <p:cNvSpPr/>
          <p:nvPr/>
        </p:nvSpPr>
        <p:spPr>
          <a:xfrm>
            <a:off x="5692954" y="1565239"/>
            <a:ext cx="1065770" cy="878998"/>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Wartungs-/Service-</a:t>
            </a:r>
          </a:p>
          <a:p>
            <a:pPr algn="ctr" defTabSz="514350">
              <a:defRPr/>
            </a:pPr>
            <a:r>
              <a:rPr lang="de-DE" sz="1013" dirty="0">
                <a:solidFill>
                  <a:prstClr val="white"/>
                </a:solidFill>
                <a:latin typeface="Arial" panose="020B0604020202020204" pitchFamily="34" charset="0"/>
                <a:cs typeface="Arial" panose="020B0604020202020204" pitchFamily="34" charset="0"/>
              </a:rPr>
              <a:t>personal</a:t>
            </a:r>
          </a:p>
        </p:txBody>
      </p:sp>
      <p:sp>
        <p:nvSpPr>
          <p:cNvPr id="39" name="Ellipse 38">
            <a:extLst>
              <a:ext uri="{FF2B5EF4-FFF2-40B4-BE49-F238E27FC236}">
                <a16:creationId xmlns:a16="http://schemas.microsoft.com/office/drawing/2014/main" xmlns="" id="{338530AE-DC44-4560-9E7D-30F1DE056F2F}"/>
              </a:ext>
            </a:extLst>
          </p:cNvPr>
          <p:cNvSpPr/>
          <p:nvPr/>
        </p:nvSpPr>
        <p:spPr>
          <a:xfrm>
            <a:off x="4102506" y="4483693"/>
            <a:ext cx="938988" cy="85105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b="1" dirty="0">
                <a:solidFill>
                  <a:prstClr val="white"/>
                </a:solidFill>
                <a:latin typeface="Arial" panose="020B0604020202020204" pitchFamily="34" charset="0"/>
                <a:cs typeface="Arial" panose="020B0604020202020204" pitchFamily="34" charset="0"/>
              </a:rPr>
              <a:t>- </a:t>
            </a:r>
          </a:p>
          <a:p>
            <a:pPr algn="ctr" defTabSz="514350">
              <a:defRPr/>
            </a:pPr>
            <a:r>
              <a:rPr lang="de-DE" sz="1013" dirty="0">
                <a:solidFill>
                  <a:prstClr val="white"/>
                </a:solidFill>
                <a:latin typeface="Arial" panose="020B0604020202020204" pitchFamily="34" charset="0"/>
                <a:cs typeface="Arial" panose="020B0604020202020204" pitchFamily="34" charset="0"/>
              </a:rPr>
              <a:t>Mögliche Konkur-</a:t>
            </a:r>
          </a:p>
          <a:p>
            <a:pPr algn="ctr" defTabSz="514350">
              <a:defRPr/>
            </a:pPr>
            <a:r>
              <a:rPr lang="de-DE" sz="1013" dirty="0">
                <a:solidFill>
                  <a:prstClr val="white"/>
                </a:solidFill>
                <a:latin typeface="Arial" panose="020B0604020202020204" pitchFamily="34" charset="0"/>
                <a:cs typeface="Arial" panose="020B0604020202020204" pitchFamily="34" charset="0"/>
              </a:rPr>
              <a:t>renz</a:t>
            </a:r>
          </a:p>
        </p:txBody>
      </p:sp>
      <p:sp>
        <p:nvSpPr>
          <p:cNvPr id="43" name="Ellipse 42">
            <a:extLst>
              <a:ext uri="{FF2B5EF4-FFF2-40B4-BE49-F238E27FC236}">
                <a16:creationId xmlns:a16="http://schemas.microsoft.com/office/drawing/2014/main" xmlns="" id="{C349BED2-E888-497B-9EAF-5FD482EBD47E}"/>
              </a:ext>
            </a:extLst>
          </p:cNvPr>
          <p:cNvSpPr/>
          <p:nvPr/>
        </p:nvSpPr>
        <p:spPr>
          <a:xfrm>
            <a:off x="6418332" y="2597247"/>
            <a:ext cx="1456123" cy="942446"/>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dirty="0">
                <a:solidFill>
                  <a:prstClr val="white"/>
                </a:solidFill>
                <a:latin typeface="Arial" panose="020B0604020202020204" pitchFamily="34" charset="0"/>
                <a:cs typeface="Arial" panose="020B0604020202020204" pitchFamily="34" charset="0"/>
              </a:rPr>
              <a:t>-</a:t>
            </a:r>
          </a:p>
          <a:p>
            <a:pPr algn="ctr" defTabSz="514350">
              <a:defRPr/>
            </a:pPr>
            <a:r>
              <a:rPr lang="de-DE" sz="1013" dirty="0">
                <a:solidFill>
                  <a:prstClr val="white"/>
                </a:solidFill>
                <a:latin typeface="Arial" panose="020B0604020202020204" pitchFamily="34" charset="0"/>
                <a:cs typeface="Arial" panose="020B0604020202020204" pitchFamily="34" charset="0"/>
              </a:rPr>
              <a:t>Datenschützer</a:t>
            </a:r>
          </a:p>
        </p:txBody>
      </p:sp>
      <p:cxnSp>
        <p:nvCxnSpPr>
          <p:cNvPr id="67" name="Gerader Verbinder 66">
            <a:extLst>
              <a:ext uri="{FF2B5EF4-FFF2-40B4-BE49-F238E27FC236}">
                <a16:creationId xmlns:a16="http://schemas.microsoft.com/office/drawing/2014/main" xmlns="" id="{E73880F1-8937-484A-BD87-4D6F68D779E8}"/>
              </a:ext>
            </a:extLst>
          </p:cNvPr>
          <p:cNvCxnSpPr>
            <a:cxnSpLocks/>
            <a:stCxn id="28" idx="1"/>
            <a:endCxn id="2" idx="5"/>
          </p:cNvCxnSpPr>
          <p:nvPr/>
        </p:nvCxnSpPr>
        <p:spPr>
          <a:xfrm flipH="1" flipV="1">
            <a:off x="5055484" y="3762206"/>
            <a:ext cx="581456" cy="77832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itel 13">
            <a:extLst>
              <a:ext uri="{FF2B5EF4-FFF2-40B4-BE49-F238E27FC236}">
                <a16:creationId xmlns:a16="http://schemas.microsoft.com/office/drawing/2014/main" xmlns="" id="{87F769E2-87A7-41FA-9A02-FACC593533D0}"/>
              </a:ext>
            </a:extLst>
          </p:cNvPr>
          <p:cNvSpPr>
            <a:spLocks noGrp="1"/>
          </p:cNvSpPr>
          <p:nvPr>
            <p:ph type="title"/>
          </p:nvPr>
        </p:nvSpPr>
        <p:spPr>
          <a:xfrm>
            <a:off x="271726" y="1101578"/>
            <a:ext cx="7675432" cy="857250"/>
          </a:xfrm>
        </p:spPr>
        <p:txBody>
          <a:bodyPr/>
          <a:lstStyle/>
          <a:p>
            <a:r>
              <a:rPr lang="de-DE" dirty="0"/>
              <a:t>Stakeholder Analyse</a:t>
            </a:r>
          </a:p>
        </p:txBody>
      </p:sp>
      <p:sp>
        <p:nvSpPr>
          <p:cNvPr id="11" name="Datumsplatzhalter 10">
            <a:extLst>
              <a:ext uri="{FF2B5EF4-FFF2-40B4-BE49-F238E27FC236}">
                <a16:creationId xmlns:a16="http://schemas.microsoft.com/office/drawing/2014/main" xmlns="" id="{520C49DB-3B36-4DD2-849F-F15814D8493B}"/>
              </a:ext>
            </a:extLst>
          </p:cNvPr>
          <p:cNvSpPr>
            <a:spLocks noGrp="1"/>
          </p:cNvSpPr>
          <p:nvPr>
            <p:ph type="dt" sz="half" idx="2"/>
          </p:nvPr>
        </p:nvSpPr>
        <p:spPr/>
        <p:txBody>
          <a:bodyPr/>
          <a:lstStyle/>
          <a:p>
            <a:r>
              <a:rPr lang="de-DE"/>
              <a:t>26.07.2018</a:t>
            </a:r>
            <a:endParaRPr lang="de-DE" dirty="0"/>
          </a:p>
        </p:txBody>
      </p:sp>
      <p:sp>
        <p:nvSpPr>
          <p:cNvPr id="12" name="Foliennummernplatzhalter 11">
            <a:extLst>
              <a:ext uri="{FF2B5EF4-FFF2-40B4-BE49-F238E27FC236}">
                <a16:creationId xmlns:a16="http://schemas.microsoft.com/office/drawing/2014/main" xmlns="" id="{49CBED3A-874F-4E2B-81FD-776DA7114AD3}"/>
              </a:ext>
            </a:extLst>
          </p:cNvPr>
          <p:cNvSpPr>
            <a:spLocks noGrp="1"/>
          </p:cNvSpPr>
          <p:nvPr>
            <p:ph type="sldNum" sz="quarter" idx="4"/>
          </p:nvPr>
        </p:nvSpPr>
        <p:spPr/>
        <p:txBody>
          <a:bodyPr/>
          <a:lstStyle/>
          <a:p>
            <a:fld id="{E7BE1CCD-89A0-CC45-BF3E-2A331A7F0490}" type="slidenum">
              <a:rPr lang="de-DE" smtClean="0"/>
              <a:t>12</a:t>
            </a:fld>
            <a:endParaRPr lang="de-DE" dirty="0"/>
          </a:p>
        </p:txBody>
      </p:sp>
    </p:spTree>
    <p:extLst>
      <p:ext uri="{BB962C8B-B14F-4D97-AF65-F5344CB8AC3E}">
        <p14:creationId xmlns:p14="http://schemas.microsoft.com/office/powerpoint/2010/main" val="1465982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xmlns="" id="{4A670F27-2EAF-4419-A0E9-36E641CFE860}"/>
              </a:ext>
            </a:extLst>
          </p:cNvPr>
          <p:cNvSpPr/>
          <p:nvPr/>
        </p:nvSpPr>
        <p:spPr>
          <a:xfrm>
            <a:off x="6237932" y="4334043"/>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12" name="Ellipse 11">
            <a:extLst>
              <a:ext uri="{FF2B5EF4-FFF2-40B4-BE49-F238E27FC236}">
                <a16:creationId xmlns:a16="http://schemas.microsoft.com/office/drawing/2014/main" xmlns="" id="{FD3AC86A-AF47-4106-BACB-B399259442F3}"/>
              </a:ext>
            </a:extLst>
          </p:cNvPr>
          <p:cNvSpPr/>
          <p:nvPr/>
        </p:nvSpPr>
        <p:spPr>
          <a:xfrm>
            <a:off x="6172508" y="2352479"/>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13" name="Ellipse 12">
            <a:extLst>
              <a:ext uri="{FF2B5EF4-FFF2-40B4-BE49-F238E27FC236}">
                <a16:creationId xmlns:a16="http://schemas.microsoft.com/office/drawing/2014/main" xmlns="" id="{BE539209-6550-46AA-B0EC-27690033B351}"/>
              </a:ext>
            </a:extLst>
          </p:cNvPr>
          <p:cNvSpPr/>
          <p:nvPr/>
        </p:nvSpPr>
        <p:spPr>
          <a:xfrm>
            <a:off x="6172508" y="3429000"/>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dirty="0">
                <a:solidFill>
                  <a:schemeClr val="tx1"/>
                </a:solidFill>
                <a:latin typeface="Calibri" panose="020F0502020204030204"/>
              </a:rPr>
              <a:t>Benutzen der App</a:t>
            </a:r>
          </a:p>
        </p:txBody>
      </p:sp>
      <p:sp>
        <p:nvSpPr>
          <p:cNvPr id="14" name="Ellipse 13">
            <a:extLst>
              <a:ext uri="{FF2B5EF4-FFF2-40B4-BE49-F238E27FC236}">
                <a16:creationId xmlns:a16="http://schemas.microsoft.com/office/drawing/2014/main" xmlns="" id="{0713C136-6615-4944-8F52-1467346066A8}"/>
              </a:ext>
            </a:extLst>
          </p:cNvPr>
          <p:cNvSpPr/>
          <p:nvPr/>
        </p:nvSpPr>
        <p:spPr>
          <a:xfrm>
            <a:off x="2998102" y="2367874"/>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15" name="Ellipse 14">
            <a:extLst>
              <a:ext uri="{FF2B5EF4-FFF2-40B4-BE49-F238E27FC236}">
                <a16:creationId xmlns:a16="http://schemas.microsoft.com/office/drawing/2014/main" xmlns="" id="{16D959B8-84ED-42AC-9005-32F09247D304}"/>
              </a:ext>
            </a:extLst>
          </p:cNvPr>
          <p:cNvSpPr/>
          <p:nvPr/>
        </p:nvSpPr>
        <p:spPr>
          <a:xfrm>
            <a:off x="3006076" y="4334043"/>
            <a:ext cx="1139483" cy="5380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cxnSp>
        <p:nvCxnSpPr>
          <p:cNvPr id="18" name="Gerader Verbinder 17">
            <a:extLst>
              <a:ext uri="{FF2B5EF4-FFF2-40B4-BE49-F238E27FC236}">
                <a16:creationId xmlns:a16="http://schemas.microsoft.com/office/drawing/2014/main" xmlns="" id="{66852AEE-8E4A-4D4A-A1E6-B805C4C91500}"/>
              </a:ext>
            </a:extLst>
          </p:cNvPr>
          <p:cNvCxnSpPr>
            <a:cxnSpLocks/>
          </p:cNvCxnSpPr>
          <p:nvPr/>
        </p:nvCxnSpPr>
        <p:spPr>
          <a:xfrm>
            <a:off x="2998102" y="2581068"/>
            <a:ext cx="1139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xmlns="" id="{C3C6E9D1-52F1-43BC-AFEA-3D41E4FCE266}"/>
              </a:ext>
            </a:extLst>
          </p:cNvPr>
          <p:cNvSpPr txBox="1"/>
          <p:nvPr/>
        </p:nvSpPr>
        <p:spPr>
          <a:xfrm>
            <a:off x="3363250" y="2395083"/>
            <a:ext cx="604949" cy="248209"/>
          </a:xfrm>
          <a:prstGeom prst="rect">
            <a:avLst/>
          </a:prstGeom>
          <a:noFill/>
        </p:spPr>
        <p:txBody>
          <a:bodyPr wrap="square" rtlCol="0">
            <a:spAutoFit/>
          </a:bodyPr>
          <a:lstStyle/>
          <a:p>
            <a:pPr defTabSz="514350">
              <a:defRPr/>
            </a:pPr>
            <a:r>
              <a:rPr lang="de-DE" sz="1013" dirty="0">
                <a:solidFill>
                  <a:prstClr val="black"/>
                </a:solidFill>
                <a:latin typeface="Calibri" panose="020F0502020204030204"/>
              </a:rPr>
              <a:t>steht</a:t>
            </a:r>
          </a:p>
        </p:txBody>
      </p:sp>
      <p:cxnSp>
        <p:nvCxnSpPr>
          <p:cNvPr id="24" name="Gerader Verbinder 23">
            <a:extLst>
              <a:ext uri="{FF2B5EF4-FFF2-40B4-BE49-F238E27FC236}">
                <a16:creationId xmlns:a16="http://schemas.microsoft.com/office/drawing/2014/main" xmlns="" id="{B5EE185C-112F-47C3-9EB9-66C6D5B39B24}"/>
              </a:ext>
            </a:extLst>
          </p:cNvPr>
          <p:cNvCxnSpPr>
            <a:cxnSpLocks/>
          </p:cNvCxnSpPr>
          <p:nvPr/>
        </p:nvCxnSpPr>
        <p:spPr>
          <a:xfrm>
            <a:off x="2998102" y="4573628"/>
            <a:ext cx="1139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xmlns="" id="{053DE8EA-CD4D-40E3-821A-D0841F9988BF}"/>
              </a:ext>
            </a:extLst>
          </p:cNvPr>
          <p:cNvSpPr txBox="1"/>
          <p:nvPr/>
        </p:nvSpPr>
        <p:spPr>
          <a:xfrm>
            <a:off x="3378732" y="4372548"/>
            <a:ext cx="573985" cy="248209"/>
          </a:xfrm>
          <a:prstGeom prst="rect">
            <a:avLst/>
          </a:prstGeom>
          <a:noFill/>
        </p:spPr>
        <p:txBody>
          <a:bodyPr wrap="square" rtlCol="0">
            <a:spAutoFit/>
          </a:bodyPr>
          <a:lstStyle/>
          <a:p>
            <a:pPr defTabSz="514350">
              <a:defRPr/>
            </a:pPr>
            <a:r>
              <a:rPr lang="de-DE" sz="1013" dirty="0">
                <a:solidFill>
                  <a:prstClr val="black"/>
                </a:solidFill>
                <a:latin typeface="Calibri" panose="020F0502020204030204"/>
              </a:rPr>
              <a:t>fährt</a:t>
            </a:r>
          </a:p>
        </p:txBody>
      </p:sp>
      <p:sp>
        <p:nvSpPr>
          <p:cNvPr id="26" name="Textfeld 25">
            <a:extLst>
              <a:ext uri="{FF2B5EF4-FFF2-40B4-BE49-F238E27FC236}">
                <a16:creationId xmlns:a16="http://schemas.microsoft.com/office/drawing/2014/main" xmlns="" id="{BE36E4D9-8332-436F-A146-D698B1DC85C9}"/>
              </a:ext>
            </a:extLst>
          </p:cNvPr>
          <p:cNvSpPr txBox="1"/>
          <p:nvPr/>
        </p:nvSpPr>
        <p:spPr>
          <a:xfrm>
            <a:off x="6375954" y="2435423"/>
            <a:ext cx="797615" cy="404085"/>
          </a:xfrm>
          <a:prstGeom prst="rect">
            <a:avLst/>
          </a:prstGeom>
          <a:noFill/>
        </p:spPr>
        <p:txBody>
          <a:bodyPr wrap="square" rtlCol="0">
            <a:spAutoFit/>
          </a:bodyPr>
          <a:lstStyle/>
          <a:p>
            <a:pPr defTabSz="514350">
              <a:defRPr/>
            </a:pPr>
            <a:r>
              <a:rPr lang="de-DE" sz="1013" dirty="0">
                <a:solidFill>
                  <a:prstClr val="black"/>
                </a:solidFill>
                <a:latin typeface="Calibri" panose="020F0502020204030204"/>
              </a:rPr>
              <a:t>setzt sich in Bewegung</a:t>
            </a:r>
          </a:p>
        </p:txBody>
      </p:sp>
      <p:sp>
        <p:nvSpPr>
          <p:cNvPr id="27" name="Textfeld 26">
            <a:extLst>
              <a:ext uri="{FF2B5EF4-FFF2-40B4-BE49-F238E27FC236}">
                <a16:creationId xmlns:a16="http://schemas.microsoft.com/office/drawing/2014/main" xmlns="" id="{A1F2CCA3-961F-4493-B3E5-A3342523A528}"/>
              </a:ext>
            </a:extLst>
          </p:cNvPr>
          <p:cNvSpPr txBox="1"/>
          <p:nvPr/>
        </p:nvSpPr>
        <p:spPr>
          <a:xfrm>
            <a:off x="5047018" y="1843462"/>
            <a:ext cx="1210588" cy="473463"/>
          </a:xfrm>
          <a:prstGeom prst="rect">
            <a:avLst/>
          </a:prstGeom>
          <a:noFill/>
        </p:spPr>
        <p:txBody>
          <a:bodyPr wrap="none" rtlCol="0">
            <a:spAutoFit/>
          </a:bodyPr>
          <a:lstStyle/>
          <a:p>
            <a:pPr defTabSz="514350">
              <a:defRPr/>
            </a:pPr>
            <a:r>
              <a:rPr lang="de-DE" sz="619" u="sng" dirty="0">
                <a:solidFill>
                  <a:prstClr val="black"/>
                </a:solidFill>
                <a:latin typeface="Calibri" panose="020F0502020204030204"/>
              </a:rPr>
              <a:t>Condition:</a:t>
            </a:r>
            <a:r>
              <a:rPr lang="de-DE" sz="619" dirty="0">
                <a:solidFill>
                  <a:prstClr val="black"/>
                </a:solidFill>
                <a:latin typeface="Calibri" panose="020F0502020204030204"/>
              </a:rPr>
              <a:t> </a:t>
            </a:r>
          </a:p>
          <a:p>
            <a:pPr defTabSz="514350">
              <a:defRPr/>
            </a:pPr>
            <a:r>
              <a:rPr lang="de-DE" sz="619" dirty="0">
                <a:solidFill>
                  <a:prstClr val="black"/>
                </a:solidFill>
                <a:latin typeface="Calibri" panose="020F0502020204030204"/>
              </a:rPr>
              <a:t>(An)Steuerung per App</a:t>
            </a:r>
          </a:p>
          <a:p>
            <a:pPr defTabSz="514350">
              <a:defRPr/>
            </a:pPr>
            <a:r>
              <a:rPr lang="de-DE" sz="619" u="sng" dirty="0">
                <a:solidFill>
                  <a:prstClr val="black"/>
                </a:solidFill>
                <a:latin typeface="Calibri" panose="020F0502020204030204"/>
              </a:rPr>
              <a:t>Extension point</a:t>
            </a:r>
            <a:r>
              <a:rPr lang="de-DE" sz="619" dirty="0">
                <a:solidFill>
                  <a:prstClr val="black"/>
                </a:solidFill>
                <a:latin typeface="Calibri" panose="020F0502020204030204"/>
              </a:rPr>
              <a:t>: Fahrzeug setzt </a:t>
            </a:r>
          </a:p>
          <a:p>
            <a:pPr defTabSz="514350">
              <a:defRPr/>
            </a:pPr>
            <a:r>
              <a:rPr lang="de-DE" sz="619" dirty="0">
                <a:solidFill>
                  <a:prstClr val="black"/>
                </a:solidFill>
                <a:latin typeface="Calibri" panose="020F0502020204030204"/>
              </a:rPr>
              <a:t>sich in Bewegung</a:t>
            </a:r>
          </a:p>
        </p:txBody>
      </p:sp>
      <p:sp>
        <p:nvSpPr>
          <p:cNvPr id="28" name="Rechteck 27">
            <a:extLst>
              <a:ext uri="{FF2B5EF4-FFF2-40B4-BE49-F238E27FC236}">
                <a16:creationId xmlns:a16="http://schemas.microsoft.com/office/drawing/2014/main" xmlns="" id="{1D45D0D9-3248-4CDE-AA18-35AF60C7FBE5}"/>
              </a:ext>
            </a:extLst>
          </p:cNvPr>
          <p:cNvSpPr/>
          <p:nvPr/>
        </p:nvSpPr>
        <p:spPr>
          <a:xfrm>
            <a:off x="4826879" y="2475956"/>
            <a:ext cx="753414" cy="196208"/>
          </a:xfrm>
          <a:prstGeom prst="rect">
            <a:avLst/>
          </a:prstGeom>
        </p:spPr>
        <p:txBody>
          <a:bodyPr wrap="square">
            <a:spAutoFit/>
          </a:bodyPr>
          <a:lstStyle/>
          <a:p>
            <a:pPr defTabSz="514350">
              <a:defRPr/>
            </a:pPr>
            <a:r>
              <a:rPr lang="de-DE" sz="675" dirty="0">
                <a:solidFill>
                  <a:prstClr val="black"/>
                </a:solidFill>
                <a:latin typeface="Calibri" panose="020F0502020204030204"/>
              </a:rPr>
              <a:t>&lt;&lt;extend&gt;&gt;</a:t>
            </a:r>
          </a:p>
        </p:txBody>
      </p:sp>
      <p:cxnSp>
        <p:nvCxnSpPr>
          <p:cNvPr id="30" name="Gerade Verbindung mit Pfeil 29">
            <a:extLst>
              <a:ext uri="{FF2B5EF4-FFF2-40B4-BE49-F238E27FC236}">
                <a16:creationId xmlns:a16="http://schemas.microsoft.com/office/drawing/2014/main" xmlns="" id="{3008540D-5686-4497-8DD1-E0D5A7EF1288}"/>
              </a:ext>
            </a:extLst>
          </p:cNvPr>
          <p:cNvCxnSpPr>
            <a:stCxn id="12" idx="2"/>
            <a:endCxn id="14" idx="6"/>
          </p:cNvCxnSpPr>
          <p:nvPr/>
        </p:nvCxnSpPr>
        <p:spPr>
          <a:xfrm flipH="1">
            <a:off x="4137584" y="2621524"/>
            <a:ext cx="2034923" cy="15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317CDD5-E4EE-4E30-AB5B-1372370008E4}"/>
              </a:ext>
            </a:extLst>
          </p:cNvPr>
          <p:cNvSpPr/>
          <p:nvPr/>
        </p:nvSpPr>
        <p:spPr>
          <a:xfrm>
            <a:off x="5033790" y="1837102"/>
            <a:ext cx="1162516" cy="446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cxnSp>
        <p:nvCxnSpPr>
          <p:cNvPr id="33" name="Gerader Verbinder 32">
            <a:extLst>
              <a:ext uri="{FF2B5EF4-FFF2-40B4-BE49-F238E27FC236}">
                <a16:creationId xmlns:a16="http://schemas.microsoft.com/office/drawing/2014/main" xmlns="" id="{1D531BB4-D985-40FD-AAFD-91A2F741C9C9}"/>
              </a:ext>
            </a:extLst>
          </p:cNvPr>
          <p:cNvCxnSpPr>
            <a:cxnSpLocks/>
            <a:stCxn id="31" idx="2"/>
          </p:cNvCxnSpPr>
          <p:nvPr/>
        </p:nvCxnSpPr>
        <p:spPr>
          <a:xfrm>
            <a:off x="5615047" y="2283932"/>
            <a:ext cx="0" cy="3375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C7C0B8C-DF81-4558-8FA4-DCA9E47C6AD6}"/>
              </a:ext>
            </a:extLst>
          </p:cNvPr>
          <p:cNvCxnSpPr>
            <a:stCxn id="12" idx="4"/>
            <a:endCxn id="13" idx="0"/>
          </p:cNvCxnSpPr>
          <p:nvPr/>
        </p:nvCxnSpPr>
        <p:spPr>
          <a:xfrm>
            <a:off x="6742248" y="2890569"/>
            <a:ext cx="0" cy="538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FC051207-7611-4E64-B72A-88B7EA6EB205}"/>
              </a:ext>
            </a:extLst>
          </p:cNvPr>
          <p:cNvSpPr/>
          <p:nvPr/>
        </p:nvSpPr>
        <p:spPr>
          <a:xfrm rot="5400000">
            <a:off x="6523278" y="3053152"/>
            <a:ext cx="611065" cy="196208"/>
          </a:xfrm>
          <a:prstGeom prst="rect">
            <a:avLst/>
          </a:prstGeom>
        </p:spPr>
        <p:txBody>
          <a:bodyPr wrap="none">
            <a:spAutoFit/>
          </a:bodyPr>
          <a:lstStyle/>
          <a:p>
            <a:pPr defTabSz="514350">
              <a:defRPr/>
            </a:pPr>
            <a:r>
              <a:rPr lang="de-DE" sz="675" dirty="0">
                <a:solidFill>
                  <a:prstClr val="black"/>
                </a:solidFill>
                <a:latin typeface="Calibri" panose="020F0502020204030204"/>
              </a:rPr>
              <a:t>&lt;&lt;include&gt;&gt;</a:t>
            </a:r>
          </a:p>
        </p:txBody>
      </p:sp>
      <p:sp>
        <p:nvSpPr>
          <p:cNvPr id="42" name="Textfeld 41">
            <a:extLst>
              <a:ext uri="{FF2B5EF4-FFF2-40B4-BE49-F238E27FC236}">
                <a16:creationId xmlns:a16="http://schemas.microsoft.com/office/drawing/2014/main" xmlns="" id="{ADA6EDBE-396A-499B-B73D-0DCC642DE769}"/>
              </a:ext>
            </a:extLst>
          </p:cNvPr>
          <p:cNvSpPr txBox="1"/>
          <p:nvPr/>
        </p:nvSpPr>
        <p:spPr>
          <a:xfrm>
            <a:off x="3217500" y="2545567"/>
            <a:ext cx="1313273" cy="403957"/>
          </a:xfrm>
          <a:prstGeom prst="rect">
            <a:avLst/>
          </a:prstGeom>
          <a:noFill/>
        </p:spPr>
        <p:txBody>
          <a:bodyPr wrap="square" rtlCol="0">
            <a:spAutoFit/>
          </a:bodyPr>
          <a:lstStyle/>
          <a:p>
            <a:pPr defTabSz="514350">
              <a:defRPr/>
            </a:pPr>
            <a:r>
              <a:rPr lang="de-DE" sz="675" b="1" u="sng" dirty="0">
                <a:solidFill>
                  <a:prstClr val="black"/>
                </a:solidFill>
                <a:latin typeface="Calibri" panose="020F0502020204030204"/>
              </a:rPr>
              <a:t>Extension points: </a:t>
            </a:r>
          </a:p>
          <a:p>
            <a:pPr defTabSz="514350">
              <a:defRPr/>
            </a:pPr>
            <a:r>
              <a:rPr lang="de-DE" sz="675" dirty="0">
                <a:solidFill>
                  <a:prstClr val="black"/>
                </a:solidFill>
                <a:latin typeface="Calibri" panose="020F0502020204030204"/>
              </a:rPr>
              <a:t>A: Rollstuhl setzt sich</a:t>
            </a:r>
          </a:p>
          <a:p>
            <a:pPr defTabSz="514350">
              <a:defRPr/>
            </a:pPr>
            <a:r>
              <a:rPr lang="de-DE" sz="675" dirty="0">
                <a:solidFill>
                  <a:prstClr val="black"/>
                </a:solidFill>
                <a:latin typeface="Calibri" panose="020F0502020204030204"/>
              </a:rPr>
              <a:t> in Bewegung</a:t>
            </a:r>
          </a:p>
        </p:txBody>
      </p:sp>
      <p:sp>
        <p:nvSpPr>
          <p:cNvPr id="43" name="Textfeld 42">
            <a:extLst>
              <a:ext uri="{FF2B5EF4-FFF2-40B4-BE49-F238E27FC236}">
                <a16:creationId xmlns:a16="http://schemas.microsoft.com/office/drawing/2014/main" xmlns="" id="{A16AD8D5-DD1D-4615-96ED-23B948D7AAE8}"/>
              </a:ext>
            </a:extLst>
          </p:cNvPr>
          <p:cNvSpPr txBox="1"/>
          <p:nvPr/>
        </p:nvSpPr>
        <p:spPr>
          <a:xfrm>
            <a:off x="6580630" y="4476205"/>
            <a:ext cx="633620" cy="248209"/>
          </a:xfrm>
          <a:prstGeom prst="rect">
            <a:avLst/>
          </a:prstGeom>
          <a:noFill/>
        </p:spPr>
        <p:txBody>
          <a:bodyPr wrap="square" rtlCol="0">
            <a:spAutoFit/>
          </a:bodyPr>
          <a:lstStyle/>
          <a:p>
            <a:pPr defTabSz="514350">
              <a:defRPr/>
            </a:pPr>
            <a:r>
              <a:rPr lang="de-DE" sz="1013" dirty="0">
                <a:solidFill>
                  <a:prstClr val="black"/>
                </a:solidFill>
                <a:latin typeface="Calibri" panose="020F0502020204030204"/>
              </a:rPr>
              <a:t>hält an</a:t>
            </a:r>
          </a:p>
        </p:txBody>
      </p:sp>
      <p:cxnSp>
        <p:nvCxnSpPr>
          <p:cNvPr id="45" name="Gerade Verbindung mit Pfeil 44">
            <a:extLst>
              <a:ext uri="{FF2B5EF4-FFF2-40B4-BE49-F238E27FC236}">
                <a16:creationId xmlns:a16="http://schemas.microsoft.com/office/drawing/2014/main" xmlns="" id="{2CE2D3C4-A033-4005-A1DA-E263262AAB6C}"/>
              </a:ext>
            </a:extLst>
          </p:cNvPr>
          <p:cNvCxnSpPr>
            <a:stCxn id="6" idx="2"/>
            <a:endCxn id="15" idx="6"/>
          </p:cNvCxnSpPr>
          <p:nvPr/>
        </p:nvCxnSpPr>
        <p:spPr>
          <a:xfrm flipH="1">
            <a:off x="4145560" y="4603088"/>
            <a:ext cx="2092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xmlns="" id="{D10D6AA2-3620-473C-8C6F-DB4BA1F4A1ED}"/>
              </a:ext>
            </a:extLst>
          </p:cNvPr>
          <p:cNvSpPr/>
          <p:nvPr/>
        </p:nvSpPr>
        <p:spPr>
          <a:xfrm>
            <a:off x="4632499" y="4841761"/>
            <a:ext cx="1125489" cy="4638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de-DE" sz="1013" dirty="0">
              <a:solidFill>
                <a:prstClr val="white"/>
              </a:solidFill>
              <a:latin typeface="Calibri" panose="020F0502020204030204"/>
            </a:endParaRPr>
          </a:p>
        </p:txBody>
      </p:sp>
      <p:sp>
        <p:nvSpPr>
          <p:cNvPr id="47" name="Rechteck 46">
            <a:extLst>
              <a:ext uri="{FF2B5EF4-FFF2-40B4-BE49-F238E27FC236}">
                <a16:creationId xmlns:a16="http://schemas.microsoft.com/office/drawing/2014/main" xmlns="" id="{870B98E1-91E3-4AE2-98D1-2B7444C9DDD3}"/>
              </a:ext>
            </a:extLst>
          </p:cNvPr>
          <p:cNvSpPr/>
          <p:nvPr/>
        </p:nvSpPr>
        <p:spPr>
          <a:xfrm>
            <a:off x="4625073" y="4852713"/>
            <a:ext cx="1969379" cy="378180"/>
          </a:xfrm>
          <a:prstGeom prst="rect">
            <a:avLst/>
          </a:prstGeom>
        </p:spPr>
        <p:txBody>
          <a:bodyPr wrap="square">
            <a:spAutoFit/>
          </a:bodyPr>
          <a:lstStyle/>
          <a:p>
            <a:pPr defTabSz="514350">
              <a:defRPr/>
            </a:pPr>
            <a:r>
              <a:rPr lang="de-DE" sz="619" u="sng" dirty="0">
                <a:solidFill>
                  <a:prstClr val="black"/>
                </a:solidFill>
                <a:latin typeface="Calibri" panose="020F0502020204030204"/>
              </a:rPr>
              <a:t>Condition:</a:t>
            </a:r>
          </a:p>
          <a:p>
            <a:pPr defTabSz="514350">
              <a:defRPr/>
            </a:pPr>
            <a:r>
              <a:rPr lang="de-DE" sz="619" dirty="0">
                <a:solidFill>
                  <a:prstClr val="black"/>
                </a:solidFill>
                <a:latin typeface="Calibri" panose="020F0502020204030204"/>
              </a:rPr>
              <a:t>Steuerung per App</a:t>
            </a:r>
          </a:p>
          <a:p>
            <a:pPr defTabSz="514350">
              <a:defRPr/>
            </a:pPr>
            <a:r>
              <a:rPr lang="de-DE" sz="619" u="sng" dirty="0">
                <a:solidFill>
                  <a:prstClr val="black"/>
                </a:solidFill>
                <a:latin typeface="Calibri" panose="020F0502020204030204"/>
              </a:rPr>
              <a:t>Extension point: </a:t>
            </a:r>
            <a:r>
              <a:rPr lang="de-DE" sz="619" dirty="0">
                <a:solidFill>
                  <a:prstClr val="black"/>
                </a:solidFill>
                <a:latin typeface="Calibri" panose="020F0502020204030204"/>
              </a:rPr>
              <a:t>Fahrzeug stoppt</a:t>
            </a:r>
          </a:p>
        </p:txBody>
      </p:sp>
      <p:cxnSp>
        <p:nvCxnSpPr>
          <p:cNvPr id="53" name="Gerader Verbinder 52">
            <a:extLst>
              <a:ext uri="{FF2B5EF4-FFF2-40B4-BE49-F238E27FC236}">
                <a16:creationId xmlns:a16="http://schemas.microsoft.com/office/drawing/2014/main" xmlns="" id="{3C0F79CD-8359-422A-82A2-6AA8782B418E}"/>
              </a:ext>
            </a:extLst>
          </p:cNvPr>
          <p:cNvCxnSpPr>
            <a:stCxn id="46" idx="0"/>
          </p:cNvCxnSpPr>
          <p:nvPr/>
        </p:nvCxnSpPr>
        <p:spPr>
          <a:xfrm flipH="1" flipV="1">
            <a:off x="5195244" y="4603088"/>
            <a:ext cx="1" cy="238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xmlns="" id="{0F239C44-37FB-4469-B37B-149A401FA41F}"/>
              </a:ext>
            </a:extLst>
          </p:cNvPr>
          <p:cNvSpPr/>
          <p:nvPr/>
        </p:nvSpPr>
        <p:spPr>
          <a:xfrm>
            <a:off x="4858652" y="4424485"/>
            <a:ext cx="599844" cy="196208"/>
          </a:xfrm>
          <a:prstGeom prst="rect">
            <a:avLst/>
          </a:prstGeom>
        </p:spPr>
        <p:txBody>
          <a:bodyPr wrap="none">
            <a:spAutoFit/>
          </a:bodyPr>
          <a:lstStyle/>
          <a:p>
            <a:pPr defTabSz="514350">
              <a:defRPr/>
            </a:pPr>
            <a:r>
              <a:rPr lang="de-DE" sz="675" dirty="0">
                <a:solidFill>
                  <a:prstClr val="black"/>
                </a:solidFill>
                <a:latin typeface="Calibri" panose="020F0502020204030204"/>
              </a:rPr>
              <a:t>&lt;&lt;extend&gt;&gt;</a:t>
            </a:r>
          </a:p>
        </p:txBody>
      </p:sp>
      <p:pic>
        <p:nvPicPr>
          <p:cNvPr id="29" name="Grafik 28">
            <a:extLst>
              <a:ext uri="{FF2B5EF4-FFF2-40B4-BE49-F238E27FC236}">
                <a16:creationId xmlns:a16="http://schemas.microsoft.com/office/drawing/2014/main" xmlns="" id="{E8A27A51-BC95-4E0D-B7C8-34059536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357" y="2971313"/>
            <a:ext cx="1139484" cy="1139484"/>
          </a:xfrm>
          <a:prstGeom prst="rect">
            <a:avLst/>
          </a:prstGeom>
        </p:spPr>
      </p:pic>
      <p:cxnSp>
        <p:nvCxnSpPr>
          <p:cNvPr id="8" name="Gerader Verbinder 7">
            <a:extLst>
              <a:ext uri="{FF2B5EF4-FFF2-40B4-BE49-F238E27FC236}">
                <a16:creationId xmlns:a16="http://schemas.microsoft.com/office/drawing/2014/main" xmlns="" id="{831D6E72-D7CF-416F-9696-3FCFBE1F0AED}"/>
              </a:ext>
            </a:extLst>
          </p:cNvPr>
          <p:cNvCxnSpPr>
            <a:stCxn id="29" idx="3"/>
            <a:endCxn id="14" idx="3"/>
          </p:cNvCxnSpPr>
          <p:nvPr/>
        </p:nvCxnSpPr>
        <p:spPr>
          <a:xfrm flipV="1">
            <a:off x="2486841" y="2827161"/>
            <a:ext cx="678134" cy="713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xmlns="" id="{1540069E-5419-414E-AD56-14A2608F74B9}"/>
              </a:ext>
            </a:extLst>
          </p:cNvPr>
          <p:cNvCxnSpPr>
            <a:stCxn id="29" idx="3"/>
            <a:endCxn id="15" idx="1"/>
          </p:cNvCxnSpPr>
          <p:nvPr/>
        </p:nvCxnSpPr>
        <p:spPr>
          <a:xfrm>
            <a:off x="2486840" y="3541056"/>
            <a:ext cx="686108" cy="871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xmlns="" id="{20C42CF5-051B-4AF2-9A13-9EE9A91F4D5C}"/>
              </a:ext>
            </a:extLst>
          </p:cNvPr>
          <p:cNvSpPr>
            <a:spLocks noGrp="1"/>
          </p:cNvSpPr>
          <p:nvPr>
            <p:ph type="title"/>
          </p:nvPr>
        </p:nvSpPr>
        <p:spPr/>
        <p:txBody>
          <a:bodyPr/>
          <a:lstStyle/>
          <a:p>
            <a:r>
              <a:rPr lang="de-DE" dirty="0"/>
              <a:t>Use-Case Rollstuhl</a:t>
            </a:r>
          </a:p>
        </p:txBody>
      </p:sp>
      <p:sp>
        <p:nvSpPr>
          <p:cNvPr id="32" name="Textfeld 31">
            <a:extLst>
              <a:ext uri="{FF2B5EF4-FFF2-40B4-BE49-F238E27FC236}">
                <a16:creationId xmlns:a16="http://schemas.microsoft.com/office/drawing/2014/main" xmlns="" id="{53AE38F4-8A61-4E75-8230-96BAD0F9BFA6}"/>
              </a:ext>
            </a:extLst>
          </p:cNvPr>
          <p:cNvSpPr txBox="1"/>
          <p:nvPr/>
        </p:nvSpPr>
        <p:spPr>
          <a:xfrm>
            <a:off x="3180871" y="4562767"/>
            <a:ext cx="1313273" cy="300082"/>
          </a:xfrm>
          <a:prstGeom prst="rect">
            <a:avLst/>
          </a:prstGeom>
          <a:noFill/>
        </p:spPr>
        <p:txBody>
          <a:bodyPr wrap="square" rtlCol="0">
            <a:spAutoFit/>
          </a:bodyPr>
          <a:lstStyle/>
          <a:p>
            <a:pPr defTabSz="514350">
              <a:defRPr/>
            </a:pPr>
            <a:r>
              <a:rPr lang="de-DE" sz="675" b="1" u="sng" dirty="0">
                <a:solidFill>
                  <a:prstClr val="black"/>
                </a:solidFill>
                <a:latin typeface="Calibri" panose="020F0502020204030204"/>
              </a:rPr>
              <a:t>Extension points: </a:t>
            </a:r>
          </a:p>
          <a:p>
            <a:pPr defTabSz="514350">
              <a:defRPr/>
            </a:pPr>
            <a:r>
              <a:rPr lang="de-DE" sz="675" dirty="0">
                <a:solidFill>
                  <a:prstClr val="black"/>
                </a:solidFill>
                <a:latin typeface="Calibri" panose="020F0502020204030204"/>
              </a:rPr>
              <a:t>A: Rollstuhl steht</a:t>
            </a:r>
          </a:p>
        </p:txBody>
      </p:sp>
      <p:sp>
        <p:nvSpPr>
          <p:cNvPr id="2" name="Datumsplatzhalter 1">
            <a:extLst>
              <a:ext uri="{FF2B5EF4-FFF2-40B4-BE49-F238E27FC236}">
                <a16:creationId xmlns:a16="http://schemas.microsoft.com/office/drawing/2014/main" xmlns="" id="{8206C84B-CEFF-4969-91F3-BA5321020F17}"/>
              </a:ext>
            </a:extLst>
          </p:cNvPr>
          <p:cNvSpPr>
            <a:spLocks noGrp="1"/>
          </p:cNvSpPr>
          <p:nvPr>
            <p:ph type="dt" sz="half" idx="2"/>
          </p:nvPr>
        </p:nvSpPr>
        <p:spPr/>
        <p:txBody>
          <a:bodyPr/>
          <a:lstStyle/>
          <a:p>
            <a:r>
              <a:rPr lang="de-DE"/>
              <a:t>26.07.2018</a:t>
            </a:r>
            <a:endParaRPr lang="de-DE" dirty="0"/>
          </a:p>
        </p:txBody>
      </p:sp>
      <p:sp>
        <p:nvSpPr>
          <p:cNvPr id="3" name="Foliennummernplatzhalter 2">
            <a:extLst>
              <a:ext uri="{FF2B5EF4-FFF2-40B4-BE49-F238E27FC236}">
                <a16:creationId xmlns:a16="http://schemas.microsoft.com/office/drawing/2014/main" xmlns="" id="{F4B94C1E-1CF8-497A-8AA0-27B86E94933C}"/>
              </a:ext>
            </a:extLst>
          </p:cNvPr>
          <p:cNvSpPr>
            <a:spLocks noGrp="1"/>
          </p:cNvSpPr>
          <p:nvPr>
            <p:ph type="sldNum" sz="quarter" idx="4"/>
          </p:nvPr>
        </p:nvSpPr>
        <p:spPr/>
        <p:txBody>
          <a:bodyPr/>
          <a:lstStyle/>
          <a:p>
            <a:fld id="{E7BE1CCD-89A0-CC45-BF3E-2A331A7F0490}" type="slidenum">
              <a:rPr lang="de-DE" smtClean="0"/>
              <a:pPr/>
              <a:t>13</a:t>
            </a:fld>
            <a:endParaRPr lang="de-DE" dirty="0"/>
          </a:p>
        </p:txBody>
      </p:sp>
      <p:sp>
        <p:nvSpPr>
          <p:cNvPr id="34" name="Ellipse 33">
            <a:extLst>
              <a:ext uri="{FF2B5EF4-FFF2-40B4-BE49-F238E27FC236}">
                <a16:creationId xmlns:a16="http://schemas.microsoft.com/office/drawing/2014/main" xmlns="" id="{490B97C4-A394-42AF-B835-341230908F51}"/>
              </a:ext>
            </a:extLst>
          </p:cNvPr>
          <p:cNvSpPr/>
          <p:nvPr/>
        </p:nvSpPr>
        <p:spPr>
          <a:xfrm>
            <a:off x="3094293" y="3367014"/>
            <a:ext cx="963046" cy="4547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de-DE" sz="1013" dirty="0">
                <a:solidFill>
                  <a:schemeClr val="tx1"/>
                </a:solidFill>
                <a:latin typeface="Calibri" panose="020F0502020204030204"/>
              </a:rPr>
              <a:t>Lenken / Drehen</a:t>
            </a:r>
          </a:p>
        </p:txBody>
      </p:sp>
      <p:sp>
        <p:nvSpPr>
          <p:cNvPr id="40" name="Rechteck 39">
            <a:extLst>
              <a:ext uri="{FF2B5EF4-FFF2-40B4-BE49-F238E27FC236}">
                <a16:creationId xmlns:a16="http://schemas.microsoft.com/office/drawing/2014/main" xmlns="" id="{C0BD8654-6A6E-420B-89C1-83356F1D1305}"/>
              </a:ext>
            </a:extLst>
          </p:cNvPr>
          <p:cNvSpPr/>
          <p:nvPr/>
        </p:nvSpPr>
        <p:spPr>
          <a:xfrm rot="5400000">
            <a:off x="3348872" y="4018629"/>
            <a:ext cx="611065" cy="196208"/>
          </a:xfrm>
          <a:prstGeom prst="rect">
            <a:avLst/>
          </a:prstGeom>
        </p:spPr>
        <p:txBody>
          <a:bodyPr wrap="none">
            <a:spAutoFit/>
          </a:bodyPr>
          <a:lstStyle/>
          <a:p>
            <a:pPr defTabSz="514350">
              <a:defRPr/>
            </a:pPr>
            <a:r>
              <a:rPr lang="de-DE" sz="675" dirty="0">
                <a:solidFill>
                  <a:prstClr val="black"/>
                </a:solidFill>
                <a:latin typeface="Calibri" panose="020F0502020204030204"/>
              </a:rPr>
              <a:t>&lt;&lt;include&gt;&gt;</a:t>
            </a:r>
          </a:p>
        </p:txBody>
      </p:sp>
      <p:cxnSp>
        <p:nvCxnSpPr>
          <p:cNvPr id="48" name="Gerade Verbindung mit Pfeil 47">
            <a:extLst>
              <a:ext uri="{FF2B5EF4-FFF2-40B4-BE49-F238E27FC236}">
                <a16:creationId xmlns:a16="http://schemas.microsoft.com/office/drawing/2014/main" xmlns="" id="{5215E018-17DE-4468-9CD5-65D1116AF976}"/>
              </a:ext>
            </a:extLst>
          </p:cNvPr>
          <p:cNvCxnSpPr>
            <a:cxnSpLocks/>
            <a:endCxn id="34" idx="4"/>
          </p:cNvCxnSpPr>
          <p:nvPr/>
        </p:nvCxnSpPr>
        <p:spPr>
          <a:xfrm flipV="1">
            <a:off x="3567842" y="3821786"/>
            <a:ext cx="7974" cy="504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676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a:t>Hardware Plattform</a:t>
            </a:r>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78270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 xmlns:a16="http://schemas.microsoft.com/office/drawing/2014/main"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dirty="0" smtClean="0"/>
              <a:t>RTOS</a:t>
            </a:r>
            <a:endParaRPr lang="de-DE" dirty="0"/>
          </a:p>
        </p:txBody>
      </p:sp>
      <p:graphicFrame>
        <p:nvGraphicFramePr>
          <p:cNvPr id="3" name="Diagramm 2"/>
          <p:cNvGraphicFramePr/>
          <p:nvPr>
            <p:extLst/>
          </p:nvPr>
        </p:nvGraphicFramePr>
        <p:xfrm>
          <a:off x="1524000" y="185818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6340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Tasks</a:t>
            </a:r>
            <a:endParaRPr lang="de-DE" dirty="0"/>
          </a:p>
        </p:txBody>
      </p:sp>
      <p:sp>
        <p:nvSpPr>
          <p:cNvPr id="3" name="Inhaltsplatzhalter 2"/>
          <p:cNvSpPr>
            <a:spLocks noGrp="1"/>
          </p:cNvSpPr>
          <p:nvPr>
            <p:ph idx="1"/>
          </p:nvPr>
        </p:nvSpPr>
        <p:spPr>
          <a:xfrm>
            <a:off x="648000" y="1574866"/>
            <a:ext cx="7675432" cy="4104983"/>
          </a:xfrm>
        </p:spPr>
        <p:txBody>
          <a:bodyPr/>
          <a:lstStyle/>
          <a:p>
            <a:r>
              <a:rPr lang="de-DE" sz="2400" dirty="0" smtClean="0"/>
              <a:t>Bluetooth </a:t>
            </a:r>
            <a:r>
              <a:rPr lang="de-DE" sz="2400" dirty="0" err="1" smtClean="0"/>
              <a:t>Receive</a:t>
            </a:r>
            <a:r>
              <a:rPr lang="de-DE" sz="2400" dirty="0" smtClean="0"/>
              <a:t>: Steuerdaten, Abfragen</a:t>
            </a:r>
          </a:p>
          <a:p>
            <a:r>
              <a:rPr lang="de-DE" sz="2400" dirty="0" smtClean="0"/>
              <a:t>Bluetooth Send: Ladezustand, Reifendruck, Abstandswerte, erkannte Merkmale, Position, Drehzahl</a:t>
            </a:r>
          </a:p>
          <a:p>
            <a:r>
              <a:rPr lang="de-DE" sz="2400" dirty="0" smtClean="0"/>
              <a:t>Ultraschall: konstante Messung des Abstands</a:t>
            </a:r>
          </a:p>
          <a:p>
            <a:r>
              <a:rPr lang="de-DE" sz="2400" dirty="0" smtClean="0"/>
              <a:t>Motormanagement: reagieren auf empfangene Signale</a:t>
            </a:r>
          </a:p>
          <a:p>
            <a:r>
              <a:rPr lang="de-DE" sz="2400" dirty="0" smtClean="0"/>
              <a:t> Drehzahlmessung: auslesen des Hallsensors</a:t>
            </a:r>
          </a:p>
          <a:p>
            <a:r>
              <a:rPr lang="de-DE" sz="2400" dirty="0" smtClean="0"/>
              <a:t>Merkmalerkennung: Auslösen von Ereignissen</a:t>
            </a:r>
          </a:p>
          <a:p>
            <a:r>
              <a:rPr lang="de-DE" sz="2400" dirty="0" err="1" smtClean="0"/>
              <a:t>Postionsbestimmung</a:t>
            </a:r>
            <a:r>
              <a:rPr lang="de-DE" sz="2400" dirty="0" smtClean="0"/>
              <a:t>: GPS, bzw. UWB Daten auslesen</a:t>
            </a:r>
          </a:p>
          <a:p>
            <a:endParaRPr lang="de-DE" sz="2400" dirty="0" smtClean="0"/>
          </a:p>
          <a:p>
            <a:endParaRPr lang="de-DE" sz="2400" dirty="0" smtClean="0"/>
          </a:p>
          <a:p>
            <a:endParaRPr lang="de-DE" sz="2400" dirty="0" smtClean="0"/>
          </a:p>
          <a:p>
            <a:endParaRPr lang="de-DE" sz="2400"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16</a:t>
            </a:fld>
            <a:endParaRPr lang="de-DE" dirty="0"/>
          </a:p>
        </p:txBody>
      </p:sp>
    </p:spTree>
    <p:extLst>
      <p:ext uri="{BB962C8B-B14F-4D97-AF65-F5344CB8AC3E}">
        <p14:creationId xmlns:p14="http://schemas.microsoft.com/office/powerpoint/2010/main" val="577217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Mobilgerät Hardware</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17</a:t>
            </a:fld>
            <a:endParaRPr lang="de-DE" dirty="0"/>
          </a:p>
        </p:txBody>
      </p:sp>
      <p:graphicFrame>
        <p:nvGraphicFramePr>
          <p:cNvPr id="8"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5090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smtClean="0"/>
              <a:t>Appstruktur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18</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464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GUI </a:t>
            </a:r>
            <a:r>
              <a:rPr lang="de-DE" dirty="0"/>
              <a:t>S</a:t>
            </a:r>
            <a:r>
              <a:rPr lang="de-DE" dirty="0" smtClean="0"/>
              <a:t>truktur</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19</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327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lnSpcReduction="10000"/>
          </a:bodyPr>
          <a:lstStyle/>
          <a:p>
            <a:r>
              <a:rPr lang="de-DE" sz="2800" dirty="0" smtClean="0"/>
              <a:t>Sanitätshaus wirkt für gefühlte </a:t>
            </a:r>
            <a:r>
              <a:rPr lang="de-DE" sz="2800" b="1" dirty="0" smtClean="0"/>
              <a:t>Preisaufschläge</a:t>
            </a:r>
            <a:r>
              <a:rPr lang="de-DE" sz="2800" dirty="0" smtClean="0"/>
              <a:t> von mindestens </a:t>
            </a:r>
            <a:r>
              <a:rPr lang="de-DE" sz="2800" b="1" dirty="0" smtClean="0"/>
              <a:t>200%</a:t>
            </a:r>
          </a:p>
          <a:p>
            <a:r>
              <a:rPr lang="de-DE" sz="2800" dirty="0"/>
              <a:t>Krankenkasse werfen einem Stöcke in die Speichen </a:t>
            </a:r>
            <a:r>
              <a:rPr lang="de-DE" sz="2800" dirty="0" smtClean="0"/>
              <a:t>;) </a:t>
            </a:r>
          </a:p>
          <a:p>
            <a:pPr lvl="1"/>
            <a:r>
              <a:rPr lang="de-DE" sz="2400" b="1" dirty="0" smtClean="0"/>
              <a:t>Formulare</a:t>
            </a:r>
            <a:r>
              <a:rPr lang="de-DE" sz="2400" dirty="0" smtClean="0"/>
              <a:t> ausfüllen – Hohe </a:t>
            </a:r>
            <a:r>
              <a:rPr lang="de-DE" sz="2400" b="1" dirty="0" smtClean="0"/>
              <a:t>kosten abrechnen</a:t>
            </a:r>
          </a:p>
          <a:p>
            <a:r>
              <a:rPr lang="de-DE" sz="2800" dirty="0" smtClean="0"/>
              <a:t>Rollstuhlkomponenten </a:t>
            </a:r>
            <a:r>
              <a:rPr lang="de-DE" sz="2800" b="1" dirty="0" smtClean="0"/>
              <a:t>ähnlich zu Fahrradzubehör</a:t>
            </a:r>
          </a:p>
          <a:p>
            <a:r>
              <a:rPr lang="de-DE" sz="2800" dirty="0" smtClean="0"/>
              <a:t>Genehmigungen von Rollstühlen in DE problematisch</a:t>
            </a:r>
            <a:endParaRPr lang="de-DE" sz="2800" dirty="0"/>
          </a:p>
          <a:p>
            <a:endParaRPr lang="de-DE" sz="2800" dirty="0" smtClean="0"/>
          </a:p>
          <a:p>
            <a:endParaRPr lang="de-DE" sz="28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Motivation</a:t>
            </a:r>
            <a:endParaRPr lang="de-DE" sz="2400" dirty="0"/>
          </a:p>
        </p:txBody>
      </p:sp>
    </p:spTree>
    <p:extLst>
      <p:ext uri="{BB962C8B-B14F-4D97-AF65-F5344CB8AC3E}">
        <p14:creationId xmlns:p14="http://schemas.microsoft.com/office/powerpoint/2010/main" val="548810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Mechanische Plattform</a:t>
            </a:r>
            <a:endParaRPr lang="de-DE" dirty="0"/>
          </a:p>
        </p:txBody>
      </p:sp>
      <p:sp>
        <p:nvSpPr>
          <p:cNvPr id="4" name="Datumsplatzhalter 3"/>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20</a:t>
            </a:fld>
            <a:endParaRPr lang="de-DE" dirty="0"/>
          </a:p>
        </p:txBody>
      </p:sp>
      <p:graphicFrame>
        <p:nvGraphicFramePr>
          <p:cNvPr id="6" name="Inhaltsplatzhalter 7"/>
          <p:cNvGraphicFramePr>
            <a:graphicFrameLocks noGrp="1"/>
          </p:cNvGraphicFramePr>
          <p:nvPr>
            <p:ph idx="1"/>
            <p:extLst/>
          </p:nvPr>
        </p:nvGraphicFramePr>
        <p:xfrm>
          <a:off x="647700" y="2020888"/>
          <a:ext cx="7675563"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53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Systemanforderungen</a:t>
            </a:r>
            <a:endParaRPr lang="de-DE" sz="24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000" y="570009"/>
            <a:ext cx="7384290" cy="5780845"/>
          </a:xfrm>
        </p:spPr>
      </p:pic>
      <p:sp>
        <p:nvSpPr>
          <p:cNvPr id="9" name="TextBox 8"/>
          <p:cNvSpPr txBox="1"/>
          <p:nvPr/>
        </p:nvSpPr>
        <p:spPr>
          <a:xfrm>
            <a:off x="2639937" y="6437376"/>
            <a:ext cx="353654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Johannes </a:t>
            </a:r>
            <a:r>
              <a:rPr lang="en-US" sz="1050" dirty="0" err="1" smtClean="0"/>
              <a:t>Schäfer</a:t>
            </a:r>
            <a:r>
              <a:rPr lang="en-US" sz="1050" dirty="0" smtClean="0"/>
              <a:t>, Christopher Beck</a:t>
            </a:r>
            <a:endParaRPr lang="en-US" sz="1050" dirty="0"/>
          </a:p>
        </p:txBody>
      </p:sp>
    </p:spTree>
    <p:extLst>
      <p:ext uri="{BB962C8B-B14F-4D97-AF65-F5344CB8AC3E}">
        <p14:creationId xmlns:p14="http://schemas.microsoft.com/office/powerpoint/2010/main" val="5437018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an die Hardware</a:t>
            </a:r>
          </a:p>
          <a:p>
            <a:r>
              <a:rPr lang="de-DE" sz="2400" b="1" i="1" dirty="0"/>
              <a:t>	</a:t>
            </a:r>
            <a:r>
              <a:rPr lang="de-DE" sz="1800" dirty="0" smtClean="0"/>
              <a:t>Basierend auf Persona</a:t>
            </a:r>
            <a:endParaRPr lang="de-DE" sz="1600" i="1" dirty="0"/>
          </a:p>
          <a:p>
            <a:endParaRPr lang="de-DE" sz="2400" b="1" dirty="0" smtClean="0"/>
          </a:p>
        </p:txBody>
      </p:sp>
      <p:sp>
        <p:nvSpPr>
          <p:cNvPr id="6" name="TextBox 5"/>
          <p:cNvSpPr txBox="1"/>
          <p:nvPr/>
        </p:nvSpPr>
        <p:spPr>
          <a:xfrm>
            <a:off x="3265110" y="6437376"/>
            <a:ext cx="228620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Melissa Sens</a:t>
            </a:r>
            <a:endParaRPr lang="en-US" sz="1050" dirty="0"/>
          </a:p>
        </p:txBody>
      </p:sp>
    </p:spTree>
    <p:extLst>
      <p:ext uri="{BB962C8B-B14F-4D97-AF65-F5344CB8AC3E}">
        <p14:creationId xmlns:p14="http://schemas.microsoft.com/office/powerpoint/2010/main" val="289105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xmlns="" id="{161714D2-AD17-4623-B202-88C332DF9172}"/>
              </a:ext>
            </a:extLst>
          </p:cNvPr>
          <p:cNvSpPr>
            <a:spLocks noGrp="1"/>
          </p:cNvSpPr>
          <p:nvPr>
            <p:ph idx="1"/>
          </p:nvPr>
        </p:nvSpPr>
        <p:spPr>
          <a:xfrm>
            <a:off x="648000" y="1376508"/>
            <a:ext cx="7675432" cy="4104983"/>
          </a:xfrm>
        </p:spPr>
        <p:txBody>
          <a:bodyPr/>
          <a:lstStyle/>
          <a:p>
            <a:r>
              <a:rPr lang="de-DE" dirty="0"/>
              <a:t>Sitzbreite</a:t>
            </a:r>
          </a:p>
          <a:p>
            <a:r>
              <a:rPr lang="de-DE" dirty="0"/>
              <a:t>Sitztiefe</a:t>
            </a:r>
          </a:p>
          <a:p>
            <a:r>
              <a:rPr lang="de-DE" dirty="0"/>
              <a:t>Sitzhöhe</a:t>
            </a:r>
          </a:p>
          <a:p>
            <a:r>
              <a:rPr lang="de-DE" dirty="0"/>
              <a:t>Rückenhöhe </a:t>
            </a:r>
          </a:p>
          <a:p>
            <a:r>
              <a:rPr lang="de-DE" dirty="0"/>
              <a:t>Unterschenkellänge </a:t>
            </a:r>
          </a:p>
          <a:p>
            <a:r>
              <a:rPr lang="de-DE" dirty="0"/>
              <a:t>Gewicht </a:t>
            </a:r>
          </a:p>
          <a:p>
            <a:endParaRPr lang="de-DE" dirty="0"/>
          </a:p>
        </p:txBody>
      </p:sp>
      <p:sp>
        <p:nvSpPr>
          <p:cNvPr id="4" name="Datumsplatzhalter 3">
            <a:extLst>
              <a:ext uri="{FF2B5EF4-FFF2-40B4-BE49-F238E27FC236}">
                <a16:creationId xmlns:a16="http://schemas.microsoft.com/office/drawing/2014/main" xmlns="" id="{C6479477-C16C-4224-BE6D-AAB26AF380AC}"/>
              </a:ext>
            </a:extLst>
          </p:cNvPr>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a:extLst>
              <a:ext uri="{FF2B5EF4-FFF2-40B4-BE49-F238E27FC236}">
                <a16:creationId xmlns:a16="http://schemas.microsoft.com/office/drawing/2014/main" xmlns="" id="{7F1FBA85-C991-4C3A-A5F2-D100BF038E23}"/>
              </a:ext>
            </a:extLst>
          </p:cNvPr>
          <p:cNvSpPr>
            <a:spLocks noGrp="1"/>
          </p:cNvSpPr>
          <p:nvPr>
            <p:ph type="sldNum" sz="quarter" idx="4"/>
          </p:nvPr>
        </p:nvSpPr>
        <p:spPr/>
        <p:txBody>
          <a:bodyPr/>
          <a:lstStyle/>
          <a:p>
            <a:fld id="{E7BE1CCD-89A0-CC45-BF3E-2A331A7F0490}" type="slidenum">
              <a:rPr lang="de-DE" smtClean="0"/>
              <a:pPr/>
              <a:t>23</a:t>
            </a:fld>
            <a:endParaRPr lang="de-DE" dirty="0"/>
          </a:p>
        </p:txBody>
      </p:sp>
      <p:pic>
        <p:nvPicPr>
          <p:cNvPr id="6" name="Inhaltsplatzhalter 5">
            <a:extLst>
              <a:ext uri="{FF2B5EF4-FFF2-40B4-BE49-F238E27FC236}">
                <a16:creationId xmlns:a16="http://schemas.microsoft.com/office/drawing/2014/main" xmlns="" id="{AAB0A93D-0FD5-4FC1-B598-E02EEB857B43}"/>
              </a:ext>
            </a:extLst>
          </p:cNvPr>
          <p:cNvPicPr>
            <a:picLocks noChangeAspect="1"/>
          </p:cNvPicPr>
          <p:nvPr/>
        </p:nvPicPr>
        <p:blipFill rotWithShape="1">
          <a:blip r:embed="rId3"/>
          <a:srcRect l="26665" t="34300" r="27944" b="8411"/>
          <a:stretch/>
        </p:blipFill>
        <p:spPr>
          <a:xfrm>
            <a:off x="5026952" y="2253075"/>
            <a:ext cx="3314400" cy="2351847"/>
          </a:xfrm>
          <a:prstGeom prst="rect">
            <a:avLst/>
          </a:prstGeom>
        </p:spPr>
      </p:pic>
    </p:spTree>
    <p:extLst>
      <p:ext uri="{BB962C8B-B14F-4D97-AF65-F5344CB8AC3E}">
        <p14:creationId xmlns:p14="http://schemas.microsoft.com/office/powerpoint/2010/main" val="1875171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xmlns="" id="{52796CCE-475E-4209-AA60-5FDB951FD40A}"/>
              </a:ext>
            </a:extLst>
          </p:cNvPr>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a:extLst>
              <a:ext uri="{FF2B5EF4-FFF2-40B4-BE49-F238E27FC236}">
                <a16:creationId xmlns:a16="http://schemas.microsoft.com/office/drawing/2014/main" xmlns="" id="{ABA06256-7994-48EE-900D-031211DEB9CE}"/>
              </a:ext>
            </a:extLst>
          </p:cNvPr>
          <p:cNvSpPr>
            <a:spLocks noGrp="1"/>
          </p:cNvSpPr>
          <p:nvPr>
            <p:ph type="sldNum" sz="quarter" idx="4"/>
          </p:nvPr>
        </p:nvSpPr>
        <p:spPr/>
        <p:txBody>
          <a:bodyPr/>
          <a:lstStyle/>
          <a:p>
            <a:fld id="{E7BE1CCD-89A0-CC45-BF3E-2A331A7F0490}" type="slidenum">
              <a:rPr lang="de-DE" smtClean="0"/>
              <a:pPr/>
              <a:t>24</a:t>
            </a:fld>
            <a:endParaRPr lang="de-DE" dirty="0"/>
          </a:p>
        </p:txBody>
      </p:sp>
      <p:pic>
        <p:nvPicPr>
          <p:cNvPr id="8" name="Grafik 7">
            <a:extLst>
              <a:ext uri="{FF2B5EF4-FFF2-40B4-BE49-F238E27FC236}">
                <a16:creationId xmlns:a16="http://schemas.microsoft.com/office/drawing/2014/main" xmlns="" id="{5C1ACD0C-C45D-405E-AB21-DB65056363DF}"/>
              </a:ext>
            </a:extLst>
          </p:cNvPr>
          <p:cNvPicPr>
            <a:picLocks noChangeAspect="1"/>
          </p:cNvPicPr>
          <p:nvPr/>
        </p:nvPicPr>
        <p:blipFill rotWithShape="1">
          <a:blip r:embed="rId3"/>
          <a:srcRect l="15217" t="27998" r="17391" b="8678"/>
          <a:stretch/>
        </p:blipFill>
        <p:spPr>
          <a:xfrm>
            <a:off x="149629" y="1246932"/>
            <a:ext cx="8260896" cy="4364135"/>
          </a:xfrm>
          <a:prstGeom prst="rect">
            <a:avLst/>
          </a:prstGeom>
        </p:spPr>
      </p:pic>
    </p:spTree>
    <p:extLst>
      <p:ext uri="{BB962C8B-B14F-4D97-AF65-F5344CB8AC3E}">
        <p14:creationId xmlns:p14="http://schemas.microsoft.com/office/powerpoint/2010/main" val="40798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FEE8C31-098A-4EBA-9F72-F2371327D72C}"/>
              </a:ext>
            </a:extLst>
          </p:cNvPr>
          <p:cNvSpPr>
            <a:spLocks noGrp="1"/>
          </p:cNvSpPr>
          <p:nvPr>
            <p:ph type="title"/>
          </p:nvPr>
        </p:nvSpPr>
        <p:spPr/>
        <p:txBody>
          <a:bodyPr/>
          <a:lstStyle/>
          <a:p>
            <a:r>
              <a:rPr lang="de-DE" dirty="0"/>
              <a:t>Außenbereich</a:t>
            </a:r>
          </a:p>
        </p:txBody>
      </p:sp>
      <p:sp>
        <p:nvSpPr>
          <p:cNvPr id="3" name="Inhaltsplatzhalter 2">
            <a:extLst>
              <a:ext uri="{FF2B5EF4-FFF2-40B4-BE49-F238E27FC236}">
                <a16:creationId xmlns:a16="http://schemas.microsoft.com/office/drawing/2014/main" xmlns="" id="{BC840EE6-FA37-4225-9D3A-4D8B349C09A9}"/>
              </a:ext>
            </a:extLst>
          </p:cNvPr>
          <p:cNvSpPr>
            <a:spLocks noGrp="1"/>
          </p:cNvSpPr>
          <p:nvPr>
            <p:ph idx="1"/>
          </p:nvPr>
        </p:nvSpPr>
        <p:spPr>
          <a:xfrm>
            <a:off x="508852" y="1563980"/>
            <a:ext cx="7675432" cy="4104983"/>
          </a:xfrm>
        </p:spPr>
        <p:txBody>
          <a:bodyPr/>
          <a:lstStyle/>
          <a:p>
            <a:r>
              <a:rPr lang="de-DE" dirty="0"/>
              <a:t>erhöhtes Maß an Fahrstabilität und kontrollierte Lenkung</a:t>
            </a:r>
          </a:p>
          <a:p>
            <a:pPr lvl="1"/>
            <a:r>
              <a:rPr lang="de-DE" dirty="0"/>
              <a:t>Sicherheit bei Steigungen, unebenem Boden</a:t>
            </a:r>
          </a:p>
          <a:p>
            <a:r>
              <a:rPr lang="de-DE" dirty="0"/>
              <a:t>Kantensteigfähigkeit </a:t>
            </a:r>
          </a:p>
          <a:p>
            <a:endParaRPr lang="de-DE" dirty="0"/>
          </a:p>
        </p:txBody>
      </p:sp>
      <p:sp>
        <p:nvSpPr>
          <p:cNvPr id="4" name="Datumsplatzhalter 3">
            <a:extLst>
              <a:ext uri="{FF2B5EF4-FFF2-40B4-BE49-F238E27FC236}">
                <a16:creationId xmlns:a16="http://schemas.microsoft.com/office/drawing/2014/main" xmlns="" id="{7B342E06-3A89-44D3-B2D5-5DC9F5435150}"/>
              </a:ext>
            </a:extLst>
          </p:cNvPr>
          <p:cNvSpPr>
            <a:spLocks noGrp="1"/>
          </p:cNvSpPr>
          <p:nvPr>
            <p:ph type="dt" sz="half" idx="2"/>
          </p:nvPr>
        </p:nvSpPr>
        <p:spPr/>
        <p:txBody>
          <a:bodyPr/>
          <a:lstStyle/>
          <a:p>
            <a:fld id="{BC201A49-8B56-45B1-8F48-1DAD15D4227B}" type="datetime1">
              <a:rPr lang="de-DE" smtClean="0"/>
              <a:t>26.07.18</a:t>
            </a:fld>
            <a:endParaRPr lang="de-DE" dirty="0"/>
          </a:p>
        </p:txBody>
      </p:sp>
      <p:sp>
        <p:nvSpPr>
          <p:cNvPr id="5" name="Foliennummernplatzhalter 4">
            <a:extLst>
              <a:ext uri="{FF2B5EF4-FFF2-40B4-BE49-F238E27FC236}">
                <a16:creationId xmlns:a16="http://schemas.microsoft.com/office/drawing/2014/main" xmlns="" id="{B2FF7303-5825-477D-9C7A-AA1507F6F099}"/>
              </a:ext>
            </a:extLst>
          </p:cNvPr>
          <p:cNvSpPr>
            <a:spLocks noGrp="1"/>
          </p:cNvSpPr>
          <p:nvPr>
            <p:ph type="sldNum" sz="quarter" idx="4"/>
          </p:nvPr>
        </p:nvSpPr>
        <p:spPr/>
        <p:txBody>
          <a:bodyPr/>
          <a:lstStyle/>
          <a:p>
            <a:fld id="{E7BE1CCD-89A0-CC45-BF3E-2A331A7F0490}" type="slidenum">
              <a:rPr lang="de-DE" smtClean="0"/>
              <a:pPr/>
              <a:t>25</a:t>
            </a:fld>
            <a:endParaRPr lang="de-DE" dirty="0"/>
          </a:p>
        </p:txBody>
      </p:sp>
      <p:pic>
        <p:nvPicPr>
          <p:cNvPr id="6" name="Grafik 5">
            <a:extLst>
              <a:ext uri="{FF2B5EF4-FFF2-40B4-BE49-F238E27FC236}">
                <a16:creationId xmlns:a16="http://schemas.microsoft.com/office/drawing/2014/main" xmlns="" id="{68062C16-F7AB-4039-94C5-97D6197365A9}"/>
              </a:ext>
            </a:extLst>
          </p:cNvPr>
          <p:cNvPicPr>
            <a:picLocks noChangeAspect="1"/>
          </p:cNvPicPr>
          <p:nvPr/>
        </p:nvPicPr>
        <p:blipFill rotWithShape="1">
          <a:blip r:embed="rId3"/>
          <a:srcRect l="25333" t="32106" r="25555" b="41407"/>
          <a:stretch/>
        </p:blipFill>
        <p:spPr>
          <a:xfrm>
            <a:off x="648000" y="4411092"/>
            <a:ext cx="5506720" cy="1669798"/>
          </a:xfrm>
          <a:prstGeom prst="rect">
            <a:avLst/>
          </a:prstGeom>
        </p:spPr>
      </p:pic>
    </p:spTree>
    <p:extLst>
      <p:ext uri="{BB962C8B-B14F-4D97-AF65-F5344CB8AC3E}">
        <p14:creationId xmlns:p14="http://schemas.microsoft.com/office/powerpoint/2010/main" val="866537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Motor Nennleistung: </a:t>
            </a:r>
            <a:r>
              <a:rPr lang="de-DE" sz="2000" i="1" dirty="0"/>
              <a:t>2x</a:t>
            </a:r>
            <a:r>
              <a:rPr lang="de-DE" dirty="0"/>
              <a:t> </a:t>
            </a:r>
            <a:r>
              <a:rPr lang="de-DE" b="1" dirty="0"/>
              <a:t>150W</a:t>
            </a:r>
          </a:p>
          <a:p>
            <a:r>
              <a:rPr lang="de-DE" b="1" dirty="0"/>
              <a:t>Nickel-Metall-Hybrid-Akku </a:t>
            </a:r>
            <a:r>
              <a:rPr lang="de-DE" dirty="0"/>
              <a:t>: </a:t>
            </a:r>
            <a:r>
              <a:rPr lang="de-DE" sz="2000" i="1" dirty="0"/>
              <a:t>2x</a:t>
            </a:r>
            <a:r>
              <a:rPr lang="de-DE" sz="2000" dirty="0"/>
              <a:t> </a:t>
            </a:r>
            <a:r>
              <a:rPr lang="de-DE" dirty="0"/>
              <a:t>24 V - </a:t>
            </a:r>
            <a:r>
              <a:rPr lang="de-DE" sz="2000" i="1" dirty="0"/>
              <a:t>2x</a:t>
            </a:r>
            <a:r>
              <a:rPr lang="de-DE" sz="2000" dirty="0"/>
              <a:t> </a:t>
            </a:r>
            <a:r>
              <a:rPr lang="de-DE" b="1" dirty="0"/>
              <a:t>3,0 Ah</a:t>
            </a:r>
            <a:r>
              <a:rPr lang="de-DE" dirty="0"/>
              <a:t> </a:t>
            </a:r>
            <a:r>
              <a:rPr lang="mr-IN" dirty="0"/>
              <a:t>–</a:t>
            </a:r>
            <a:r>
              <a:rPr lang="de-DE" dirty="0"/>
              <a:t> 2kg</a:t>
            </a:r>
          </a:p>
          <a:p>
            <a:r>
              <a:rPr lang="de-DE" dirty="0"/>
              <a:t>Gewicht </a:t>
            </a:r>
            <a:r>
              <a:rPr lang="de-DE" b="1" dirty="0"/>
              <a:t>je</a:t>
            </a:r>
            <a:r>
              <a:rPr lang="de-DE" dirty="0"/>
              <a:t> Antriebsrad:	</a:t>
            </a:r>
            <a:r>
              <a:rPr lang="de-DE" b="1" dirty="0"/>
              <a:t>10kg</a:t>
            </a:r>
            <a:endParaRPr lang="de-DE" dirty="0"/>
          </a:p>
          <a:p>
            <a:r>
              <a:rPr lang="de-DE" dirty="0"/>
              <a:t>Maximale Zuladung: 120kg</a:t>
            </a:r>
          </a:p>
          <a:p>
            <a:r>
              <a:rPr lang="de-DE" dirty="0"/>
              <a:t>Reifenluftdruck: </a:t>
            </a:r>
            <a:r>
              <a:rPr lang="de-DE" b="1" dirty="0"/>
              <a:t>6 bar</a:t>
            </a:r>
          </a:p>
          <a:p>
            <a:r>
              <a:rPr lang="de-DE" dirty="0"/>
              <a:t>Max. Reichweite:	</a:t>
            </a:r>
            <a:r>
              <a:rPr lang="de-DE" b="1" dirty="0"/>
              <a:t>12km</a:t>
            </a:r>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Richtwerte aus bestehendem Radnarbenantrieb:</a:t>
            </a:r>
          </a:p>
          <a:p>
            <a:r>
              <a:rPr lang="de-DE" sz="2400" b="0" dirty="0"/>
              <a:t>Vergleich: e-motion M12</a:t>
            </a:r>
          </a:p>
        </p:txBody>
      </p:sp>
    </p:spTree>
    <p:extLst>
      <p:ext uri="{BB962C8B-B14F-4D97-AF65-F5344CB8AC3E}">
        <p14:creationId xmlns:p14="http://schemas.microsoft.com/office/powerpoint/2010/main" val="4994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nhaltsplatzhalter 1">
            <a:extLst>
              <a:ext uri="{FF2B5EF4-FFF2-40B4-BE49-F238E27FC236}">
                <a16:creationId xmlns:a16="http://schemas.microsoft.com/office/drawing/2014/main" xmlns="" id="{E6A8FDB7-D702-4E59-92D8-AC0C8F47C754}"/>
              </a:ext>
            </a:extLst>
          </p:cNvPr>
          <p:cNvGraphicFramePr>
            <a:graphicFrameLocks noGrp="1"/>
          </p:cNvGraphicFramePr>
          <p:nvPr>
            <p:ph idx="1"/>
            <p:extLst/>
          </p:nvPr>
        </p:nvGraphicFramePr>
        <p:xfrm>
          <a:off x="126609" y="2153287"/>
          <a:ext cx="8292849" cy="34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pPr algn="ctr"/>
            <a:r>
              <a:rPr lang="de-DE" sz="2400" dirty="0"/>
              <a:t>Hardwareanforderungen</a:t>
            </a:r>
          </a:p>
        </p:txBody>
      </p:sp>
    </p:spTree>
    <p:extLst>
      <p:ext uri="{BB962C8B-B14F-4D97-AF65-F5344CB8AC3E}">
        <p14:creationId xmlns:p14="http://schemas.microsoft.com/office/powerpoint/2010/main" val="708533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Rechtzeitigkeit</a:t>
            </a:r>
          </a:p>
          <a:p>
            <a:r>
              <a:rPr lang="de-DE" dirty="0"/>
              <a:t>Gleichzeitigkeit</a:t>
            </a:r>
          </a:p>
          <a:p>
            <a:r>
              <a:rPr lang="de-DE" dirty="0"/>
              <a:t>Determiniertheit</a:t>
            </a:r>
          </a:p>
          <a:p>
            <a:r>
              <a:rPr lang="de-DE" dirty="0"/>
              <a:t>Unterbrechbar durch Interrupts und Traps</a:t>
            </a:r>
          </a:p>
          <a:p>
            <a:endParaRPr lang="de-DE" dirty="0"/>
          </a:p>
        </p:txBody>
      </p:sp>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RTOS</a:t>
            </a:r>
          </a:p>
        </p:txBody>
      </p:sp>
    </p:spTree>
    <p:extLst>
      <p:ext uri="{BB962C8B-B14F-4D97-AF65-F5344CB8AC3E}">
        <p14:creationId xmlns:p14="http://schemas.microsoft.com/office/powerpoint/2010/main" val="1144173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ergonomische Gestaltung der Benutzungsschnittstelle </a:t>
            </a:r>
          </a:p>
          <a:p>
            <a:r>
              <a:rPr lang="de-DE" dirty="0"/>
              <a:t>Angemessenheit der Aufgaben</a:t>
            </a:r>
          </a:p>
          <a:p>
            <a:r>
              <a:rPr lang="de-DE" dirty="0"/>
              <a:t>Erlernbarkeit</a:t>
            </a:r>
          </a:p>
          <a:p>
            <a:r>
              <a:rPr lang="de-DE" dirty="0"/>
              <a:t>Robustheit bzgl. Fehlern</a:t>
            </a:r>
          </a:p>
        </p:txBody>
      </p:sp>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29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Anforderungen - Benutzbarkeit</a:t>
            </a:r>
          </a:p>
        </p:txBody>
      </p:sp>
    </p:spTree>
    <p:extLst>
      <p:ext uri="{BB962C8B-B14F-4D97-AF65-F5344CB8AC3E}">
        <p14:creationId xmlns:p14="http://schemas.microsoft.com/office/powerpoint/2010/main" val="1211564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Interaktionskonzept für einen Rollstuhl</a:t>
            </a:r>
          </a:p>
          <a:p>
            <a:pPr marL="0" indent="0">
              <a:buNone/>
            </a:pPr>
            <a:endParaRPr lang="de-DE" dirty="0"/>
          </a:p>
          <a:p>
            <a:pPr marL="0" indent="0">
              <a:buNone/>
            </a:pPr>
            <a:r>
              <a:rPr lang="de-DE" sz="2800" dirty="0" smtClean="0"/>
              <a:t>Rahmenbedingungen zu Beginn:</a:t>
            </a:r>
          </a:p>
          <a:p>
            <a:pPr lvl="1"/>
            <a:r>
              <a:rPr lang="de-DE" sz="2400" dirty="0" smtClean="0"/>
              <a:t>MEYRA x1 Rollstuhl</a:t>
            </a:r>
          </a:p>
          <a:p>
            <a:pPr lvl="1"/>
            <a:r>
              <a:rPr lang="de-DE" sz="2400" i="1" dirty="0" err="1" smtClean="0"/>
              <a:t>Efix</a:t>
            </a:r>
            <a:r>
              <a:rPr lang="de-DE" sz="2400" i="1" dirty="0" smtClean="0"/>
              <a:t> Räder</a:t>
            </a:r>
          </a:p>
          <a:p>
            <a:pPr lvl="1"/>
            <a:endParaRPr lang="de-DE" sz="2400" i="1" dirty="0"/>
          </a:p>
          <a:p>
            <a:pPr lvl="1"/>
            <a:r>
              <a:rPr lang="de-DE" sz="2400" dirty="0" err="1"/>
              <a:t>Know-How</a:t>
            </a:r>
            <a:r>
              <a:rPr lang="de-DE" sz="2400" dirty="0"/>
              <a:t> aus 6 Semestern Studium</a:t>
            </a:r>
          </a:p>
          <a:p>
            <a:pPr lvl="1"/>
            <a:endParaRPr lang="de-DE" sz="2400" i="1" dirty="0" smtClean="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Anforderungen aus der Aufgabenstellung</a:t>
            </a:r>
            <a:endParaRPr lang="de-DE" sz="2400" dirty="0"/>
          </a:p>
        </p:txBody>
      </p:sp>
    </p:spTree>
    <p:extLst>
      <p:ext uri="{BB962C8B-B14F-4D97-AF65-F5344CB8AC3E}">
        <p14:creationId xmlns:p14="http://schemas.microsoft.com/office/powerpoint/2010/main" val="7448247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Performanz </a:t>
            </a:r>
          </a:p>
          <a:p>
            <a:pPr lvl="1"/>
            <a:r>
              <a:rPr lang="de-DE" dirty="0"/>
              <a:t>Antwortzeiten, Speicherkapazität</a:t>
            </a:r>
          </a:p>
          <a:p>
            <a:r>
              <a:rPr lang="de-DE" dirty="0"/>
              <a:t>Zuverlässigkeit</a:t>
            </a:r>
          </a:p>
          <a:p>
            <a:r>
              <a:rPr lang="de-DE" dirty="0"/>
              <a:t>Änderbarkeit/Wartbarkeit</a:t>
            </a:r>
          </a:p>
          <a:p>
            <a:r>
              <a:rPr lang="de-DE" dirty="0"/>
              <a:t>Portabilität</a:t>
            </a:r>
          </a:p>
        </p:txBody>
      </p:sp>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Qualitätsanforderungen</a:t>
            </a:r>
          </a:p>
        </p:txBody>
      </p:sp>
    </p:spTree>
    <p:extLst>
      <p:ext uri="{BB962C8B-B14F-4D97-AF65-F5344CB8AC3E}">
        <p14:creationId xmlns:p14="http://schemas.microsoft.com/office/powerpoint/2010/main" val="31812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pPr marL="457200" indent="-457200">
              <a:buFont typeface="+mj-lt"/>
              <a:buAutoNum type="arabicPeriod"/>
            </a:pPr>
            <a:r>
              <a:rPr lang="de-DE" sz="2400" b="1" dirty="0" smtClean="0"/>
              <a:t>Bestehende und </a:t>
            </a:r>
            <a:r>
              <a:rPr lang="de-DE" sz="2400" b="1" dirty="0" err="1" smtClean="0"/>
              <a:t>gängie</a:t>
            </a:r>
            <a:r>
              <a:rPr lang="de-DE" sz="2400" b="1" dirty="0" smtClean="0"/>
              <a:t> Umsetzungen</a:t>
            </a:r>
          </a:p>
          <a:p>
            <a:pPr marL="457200" indent="-457200">
              <a:buFont typeface="+mj-lt"/>
              <a:buAutoNum type="arabicPeriod"/>
            </a:pPr>
            <a:r>
              <a:rPr lang="de-DE" sz="2400" b="1" i="1" dirty="0" smtClean="0"/>
              <a:t>Experteninterview Philipp </a:t>
            </a:r>
            <a:r>
              <a:rPr lang="de-DE" sz="2400" b="1" i="1" dirty="0" err="1" smtClean="0"/>
              <a:t>Berens</a:t>
            </a:r>
            <a:endParaRPr lang="de-DE" sz="1600" i="1" dirty="0"/>
          </a:p>
          <a:p>
            <a:pPr marL="457200" indent="-457200">
              <a:buFont typeface="+mj-lt"/>
              <a:buAutoNum type="arabicPeriod"/>
            </a:pPr>
            <a:endParaRPr lang="de-DE" sz="2400" b="1" dirty="0" smtClean="0"/>
          </a:p>
        </p:txBody>
      </p:sp>
      <p:sp>
        <p:nvSpPr>
          <p:cNvPr id="6" name="TextBox 5"/>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9312091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Einschränkung</a:t>
            </a:r>
          </a:p>
          <a:p>
            <a:r>
              <a:rPr lang="de-DE" dirty="0"/>
              <a:t>Druckabhängig</a:t>
            </a:r>
          </a:p>
          <a:p>
            <a:r>
              <a:rPr lang="de-DE" dirty="0"/>
              <a:t>Kalibrierbar</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Joystick</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0" name="Grafik 9">
            <a:extLst>
              <a:ext uri="{FF2B5EF4-FFF2-40B4-BE49-F238E27FC236}">
                <a16:creationId xmlns="" xmlns:a16="http://schemas.microsoft.com/office/drawing/2014/main" id="{FB9D21D2-BD70-4E1A-B8F3-17F15D26D445}"/>
              </a:ext>
            </a:extLst>
          </p:cNvPr>
          <p:cNvPicPr>
            <a:picLocks noChangeAspect="1"/>
          </p:cNvPicPr>
          <p:nvPr/>
        </p:nvPicPr>
        <p:blipFill>
          <a:blip r:embed="rId2"/>
          <a:stretch>
            <a:fillRect/>
          </a:stretch>
        </p:blipFill>
        <p:spPr>
          <a:xfrm>
            <a:off x="2675966" y="4671190"/>
            <a:ext cx="3619500" cy="1638300"/>
          </a:xfrm>
          <a:prstGeom prst="rect">
            <a:avLst/>
          </a:prstGeom>
        </p:spPr>
      </p:pic>
      <p:pic>
        <p:nvPicPr>
          <p:cNvPr id="12" name="Grafik 11">
            <a:extLst>
              <a:ext uri="{FF2B5EF4-FFF2-40B4-BE49-F238E27FC236}">
                <a16:creationId xmlns="" xmlns:a16="http://schemas.microsoft.com/office/drawing/2014/main" id="{175D745E-565B-4E53-B853-00AE0BDA1D81}"/>
              </a:ext>
            </a:extLst>
          </p:cNvPr>
          <p:cNvPicPr>
            <a:picLocks noChangeAspect="1"/>
          </p:cNvPicPr>
          <p:nvPr/>
        </p:nvPicPr>
        <p:blipFill>
          <a:blip r:embed="rId3"/>
          <a:stretch>
            <a:fillRect/>
          </a:stretch>
        </p:blipFill>
        <p:spPr>
          <a:xfrm>
            <a:off x="5351932" y="4671190"/>
            <a:ext cx="3619500" cy="1638300"/>
          </a:xfrm>
          <a:prstGeom prst="rect">
            <a:avLst/>
          </a:prstGeom>
        </p:spPr>
      </p:pic>
      <p:pic>
        <p:nvPicPr>
          <p:cNvPr id="9" name="Grafik 8">
            <a:extLst>
              <a:ext uri="{FF2B5EF4-FFF2-40B4-BE49-F238E27FC236}">
                <a16:creationId xmlns="" xmlns:a16="http://schemas.microsoft.com/office/drawing/2014/main" id="{57F52959-CAE7-42A4-BED5-459D53E15280}"/>
              </a:ext>
            </a:extLst>
          </p:cNvPr>
          <p:cNvPicPr>
            <a:picLocks noChangeAspect="1"/>
          </p:cNvPicPr>
          <p:nvPr/>
        </p:nvPicPr>
        <p:blipFill>
          <a:blip r:embed="rId4"/>
          <a:stretch>
            <a:fillRect/>
          </a:stretch>
        </p:blipFill>
        <p:spPr>
          <a:xfrm>
            <a:off x="0" y="4670853"/>
            <a:ext cx="3700272" cy="1674860"/>
          </a:xfrm>
          <a:prstGeom prst="rect">
            <a:avLst/>
          </a:prstGeom>
        </p:spPr>
      </p:pic>
    </p:spTree>
    <p:extLst>
      <p:ext uri="{BB962C8B-B14F-4D97-AF65-F5344CB8AC3E}">
        <p14:creationId xmlns:p14="http://schemas.microsoft.com/office/powerpoint/2010/main" val="137631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a:t>
            </a:r>
          </a:p>
          <a:p>
            <a:pPr marL="0" indent="0">
              <a:buNone/>
            </a:pPr>
            <a:r>
              <a:rPr lang="de-DE" dirty="0"/>
              <a:t>Einschränkung</a:t>
            </a:r>
          </a:p>
          <a:p>
            <a:r>
              <a:rPr lang="de-DE" dirty="0"/>
              <a:t>verschiedene </a:t>
            </a:r>
          </a:p>
          <a:p>
            <a:pPr marL="0" indent="0">
              <a:buNone/>
            </a:pPr>
            <a:r>
              <a:rPr lang="de-DE" dirty="0" err="1"/>
              <a:t>Halterungenund</a:t>
            </a:r>
            <a:r>
              <a:rPr lang="de-DE" dirty="0"/>
              <a:t> Aufsätze</a:t>
            </a:r>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a:p>
            <a:r>
              <a:rPr lang="de-DE" sz="2400" dirty="0"/>
              <a:t>- Joystick</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 xmlns:a16="http://schemas.microsoft.com/office/drawing/2014/main" id="{D22F10D2-E092-47D3-B9E5-A13F54D9C04F}"/>
              </a:ext>
            </a:extLst>
          </p:cNvPr>
          <p:cNvPicPr>
            <a:picLocks noChangeAspect="1"/>
          </p:cNvPicPr>
          <p:nvPr/>
        </p:nvPicPr>
        <p:blipFill>
          <a:blip r:embed="rId2"/>
          <a:stretch>
            <a:fillRect/>
          </a:stretch>
        </p:blipFill>
        <p:spPr>
          <a:xfrm>
            <a:off x="0" y="4671190"/>
            <a:ext cx="3619500" cy="1638300"/>
          </a:xfrm>
          <a:prstGeom prst="rect">
            <a:avLst/>
          </a:prstGeom>
        </p:spPr>
      </p:pic>
      <p:pic>
        <p:nvPicPr>
          <p:cNvPr id="13" name="Grafik 12">
            <a:extLst>
              <a:ext uri="{FF2B5EF4-FFF2-40B4-BE49-F238E27FC236}">
                <a16:creationId xmlns="" xmlns:a16="http://schemas.microsoft.com/office/drawing/2014/main" id="{E008C22B-0580-4E47-AAC2-58A086C88332}"/>
              </a:ext>
            </a:extLst>
          </p:cNvPr>
          <p:cNvPicPr>
            <a:picLocks noChangeAspect="1"/>
          </p:cNvPicPr>
          <p:nvPr/>
        </p:nvPicPr>
        <p:blipFill>
          <a:blip r:embed="rId3"/>
          <a:stretch>
            <a:fillRect/>
          </a:stretch>
        </p:blipFill>
        <p:spPr>
          <a:xfrm>
            <a:off x="2457750" y="4671190"/>
            <a:ext cx="3619500" cy="1638300"/>
          </a:xfrm>
          <a:prstGeom prst="rect">
            <a:avLst/>
          </a:prstGeom>
        </p:spPr>
      </p:pic>
      <p:pic>
        <p:nvPicPr>
          <p:cNvPr id="15" name="Grafik 14">
            <a:extLst>
              <a:ext uri="{FF2B5EF4-FFF2-40B4-BE49-F238E27FC236}">
                <a16:creationId xmlns="" xmlns:a16="http://schemas.microsoft.com/office/drawing/2014/main" id="{E466E454-6F64-4C2E-B941-51E66D2714D9}"/>
              </a:ext>
            </a:extLst>
          </p:cNvPr>
          <p:cNvPicPr>
            <a:picLocks noChangeAspect="1"/>
          </p:cNvPicPr>
          <p:nvPr/>
        </p:nvPicPr>
        <p:blipFill>
          <a:blip r:embed="rId4"/>
          <a:stretch>
            <a:fillRect/>
          </a:stretch>
        </p:blipFill>
        <p:spPr>
          <a:xfrm>
            <a:off x="4975097" y="4671190"/>
            <a:ext cx="3822011" cy="1729963"/>
          </a:xfrm>
          <a:prstGeom prst="rect">
            <a:avLst/>
          </a:prstGeom>
        </p:spPr>
      </p:pic>
      <p:pic>
        <p:nvPicPr>
          <p:cNvPr id="16" name="Grafik 15">
            <a:extLst>
              <a:ext uri="{FF2B5EF4-FFF2-40B4-BE49-F238E27FC236}">
                <a16:creationId xmlns="" xmlns:a16="http://schemas.microsoft.com/office/drawing/2014/main" id="{8F5AC641-5CCD-4BCE-957E-9EAE3BF17FFD}"/>
              </a:ext>
            </a:extLst>
          </p:cNvPr>
          <p:cNvPicPr>
            <a:picLocks noChangeAspect="1"/>
          </p:cNvPicPr>
          <p:nvPr/>
        </p:nvPicPr>
        <p:blipFill>
          <a:blip r:embed="rId5"/>
          <a:stretch>
            <a:fillRect/>
          </a:stretch>
        </p:blipFill>
        <p:spPr>
          <a:xfrm>
            <a:off x="5200385" y="639275"/>
            <a:ext cx="3822010" cy="4031915"/>
          </a:xfrm>
          <a:prstGeom prst="rect">
            <a:avLst/>
          </a:prstGeom>
        </p:spPr>
      </p:pic>
    </p:spTree>
    <p:extLst>
      <p:ext uri="{BB962C8B-B14F-4D97-AF65-F5344CB8AC3E}">
        <p14:creationId xmlns:p14="http://schemas.microsoft.com/office/powerpoint/2010/main" val="1101976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984765"/>
            <a:ext cx="7675432" cy="4104983"/>
          </a:xfrm>
        </p:spPr>
        <p:txBody>
          <a:bodyPr/>
          <a:lstStyle/>
          <a:p>
            <a:r>
              <a:rPr lang="de-DE" dirty="0"/>
              <a:t>Externe </a:t>
            </a:r>
            <a:r>
              <a:rPr lang="de-DE" dirty="0" err="1"/>
              <a:t>Verstelltastatur</a:t>
            </a:r>
            <a:r>
              <a:rPr lang="de-DE" dirty="0"/>
              <a:t> – bebildert</a:t>
            </a:r>
          </a:p>
          <a:p>
            <a:r>
              <a:rPr lang="de-DE" dirty="0"/>
              <a:t>Programmiergerät für diverse </a:t>
            </a:r>
            <a:br>
              <a:rPr lang="de-DE" dirty="0"/>
            </a:br>
            <a:r>
              <a:rPr lang="de-DE" dirty="0"/>
              <a:t>Parametersätze und Diagnosetools</a:t>
            </a:r>
          </a:p>
          <a:p>
            <a:r>
              <a:rPr lang="de-DE" dirty="0"/>
              <a:t>Display für Sondersteuerungen</a:t>
            </a:r>
          </a:p>
          <a:p>
            <a:r>
              <a:rPr lang="de-DE" dirty="0"/>
              <a:t>Powermodule</a:t>
            </a:r>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Eingabe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4" name="Grafik 13">
            <a:extLst>
              <a:ext uri="{FF2B5EF4-FFF2-40B4-BE49-F238E27FC236}">
                <a16:creationId xmlns="" xmlns:a16="http://schemas.microsoft.com/office/drawing/2014/main" id="{78FFC030-791A-43A8-A1A7-40CDEB6B258B}"/>
              </a:ext>
            </a:extLst>
          </p:cNvPr>
          <p:cNvPicPr>
            <a:picLocks noChangeAspect="1"/>
          </p:cNvPicPr>
          <p:nvPr/>
        </p:nvPicPr>
        <p:blipFill rotWithShape="1">
          <a:blip r:embed="rId3"/>
          <a:srcRect l="30423"/>
          <a:stretch/>
        </p:blipFill>
        <p:spPr>
          <a:xfrm>
            <a:off x="-1" y="4682928"/>
            <a:ext cx="2518349" cy="1638300"/>
          </a:xfrm>
          <a:prstGeom prst="rect">
            <a:avLst/>
          </a:prstGeom>
        </p:spPr>
      </p:pic>
      <p:pic>
        <p:nvPicPr>
          <p:cNvPr id="16" name="Grafik 15">
            <a:extLst>
              <a:ext uri="{FF2B5EF4-FFF2-40B4-BE49-F238E27FC236}">
                <a16:creationId xmlns="" xmlns:a16="http://schemas.microsoft.com/office/drawing/2014/main" id="{13F019DD-6273-4626-A936-BAEA0B46E557}"/>
              </a:ext>
            </a:extLst>
          </p:cNvPr>
          <p:cNvPicPr>
            <a:picLocks noChangeAspect="1"/>
          </p:cNvPicPr>
          <p:nvPr/>
        </p:nvPicPr>
        <p:blipFill rotWithShape="1">
          <a:blip r:embed="rId4"/>
          <a:srcRect l="25969" r="21656"/>
          <a:stretch/>
        </p:blipFill>
        <p:spPr>
          <a:xfrm>
            <a:off x="1674231" y="4682928"/>
            <a:ext cx="1895725" cy="1638300"/>
          </a:xfrm>
          <a:prstGeom prst="rect">
            <a:avLst/>
          </a:prstGeom>
        </p:spPr>
      </p:pic>
      <p:pic>
        <p:nvPicPr>
          <p:cNvPr id="18" name="Grafik 17">
            <a:extLst>
              <a:ext uri="{FF2B5EF4-FFF2-40B4-BE49-F238E27FC236}">
                <a16:creationId xmlns="" xmlns:a16="http://schemas.microsoft.com/office/drawing/2014/main" id="{967DAFA1-904F-4CB3-90A7-B089CCA5AD80}"/>
              </a:ext>
            </a:extLst>
          </p:cNvPr>
          <p:cNvPicPr>
            <a:picLocks noChangeAspect="1"/>
          </p:cNvPicPr>
          <p:nvPr/>
        </p:nvPicPr>
        <p:blipFill rotWithShape="1">
          <a:blip r:embed="rId5"/>
          <a:srcRect l="14645" t="13104" r="60797"/>
          <a:stretch/>
        </p:blipFill>
        <p:spPr>
          <a:xfrm>
            <a:off x="6811134" y="4671190"/>
            <a:ext cx="2245569" cy="2020102"/>
          </a:xfrm>
          <a:prstGeom prst="rect">
            <a:avLst/>
          </a:prstGeom>
        </p:spPr>
      </p:pic>
      <p:pic>
        <p:nvPicPr>
          <p:cNvPr id="20" name="Grafik 19">
            <a:extLst>
              <a:ext uri="{FF2B5EF4-FFF2-40B4-BE49-F238E27FC236}">
                <a16:creationId xmlns="" xmlns:a16="http://schemas.microsoft.com/office/drawing/2014/main" id="{4C409DE0-C19B-4B53-8184-DE81A19A3D39}"/>
              </a:ext>
            </a:extLst>
          </p:cNvPr>
          <p:cNvPicPr>
            <a:picLocks noChangeAspect="1"/>
          </p:cNvPicPr>
          <p:nvPr/>
        </p:nvPicPr>
        <p:blipFill>
          <a:blip r:embed="rId6"/>
          <a:stretch>
            <a:fillRect/>
          </a:stretch>
        </p:blipFill>
        <p:spPr>
          <a:xfrm>
            <a:off x="3313027" y="4671522"/>
            <a:ext cx="3619500" cy="1638300"/>
          </a:xfrm>
          <a:prstGeom prst="rect">
            <a:avLst/>
          </a:prstGeom>
        </p:spPr>
      </p:pic>
    </p:spTree>
    <p:extLst>
      <p:ext uri="{BB962C8B-B14F-4D97-AF65-F5344CB8AC3E}">
        <p14:creationId xmlns:p14="http://schemas.microsoft.com/office/powerpoint/2010/main" val="1017240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 xmlns:a16="http://schemas.microsoft.com/office/drawing/2014/main" id="{7D027C9E-D9DA-45B6-8D61-1F0286A62F56}"/>
              </a:ext>
            </a:extLst>
          </p:cNvPr>
          <p:cNvPicPr>
            <a:picLocks noChangeAspect="1"/>
          </p:cNvPicPr>
          <p:nvPr/>
        </p:nvPicPr>
        <p:blipFill>
          <a:blip r:embed="rId3"/>
          <a:stretch>
            <a:fillRect/>
          </a:stretch>
        </p:blipFill>
        <p:spPr>
          <a:xfrm>
            <a:off x="3629722" y="4586410"/>
            <a:ext cx="3903314" cy="1766763"/>
          </a:xfrm>
          <a:prstGeom prst="rect">
            <a:avLst/>
          </a:prstGeom>
        </p:spPr>
      </p:pic>
      <p:sp>
        <p:nvSpPr>
          <p:cNvPr id="3" name="Inhaltsplatzhalter 2"/>
          <p:cNvSpPr>
            <a:spLocks noGrp="1"/>
          </p:cNvSpPr>
          <p:nvPr>
            <p:ph idx="1"/>
          </p:nvPr>
        </p:nvSpPr>
        <p:spPr/>
        <p:txBody>
          <a:bodyPr/>
          <a:lstStyle/>
          <a:p>
            <a:r>
              <a:rPr lang="de-DE" dirty="0" err="1"/>
              <a:t>Smartphonehalterung</a:t>
            </a:r>
            <a:r>
              <a:rPr lang="de-DE" dirty="0"/>
              <a:t> + Steuerung</a:t>
            </a:r>
          </a:p>
          <a:p>
            <a:r>
              <a:rPr lang="de-DE" dirty="0"/>
              <a:t>Navigation</a:t>
            </a:r>
          </a:p>
          <a:p>
            <a:r>
              <a:rPr lang="de-DE" dirty="0" err="1"/>
              <a:t>Bluetoothmodul</a:t>
            </a:r>
            <a:endParaRPr lang="de-DE" dirty="0"/>
          </a:p>
          <a:p>
            <a:r>
              <a:rPr lang="de-DE" dirty="0"/>
              <a:t>Smartphone, PC Maus, Controller</a:t>
            </a:r>
          </a:p>
          <a:p>
            <a:endParaRPr lang="de-DE" dirty="0"/>
          </a:p>
          <a:p>
            <a:endParaRPr lang="de-DE" dirty="0"/>
          </a:p>
          <a:p>
            <a:endParaRPr lang="de-DE" dirty="0"/>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Smartphone/Tablet</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9C70124A-C5B6-4742-9778-A98721F1FF2D}"/>
              </a:ext>
            </a:extLst>
          </p:cNvPr>
          <p:cNvPicPr>
            <a:picLocks noChangeAspect="1"/>
          </p:cNvPicPr>
          <p:nvPr/>
        </p:nvPicPr>
        <p:blipFill>
          <a:blip r:embed="rId4"/>
          <a:stretch>
            <a:fillRect/>
          </a:stretch>
        </p:blipFill>
        <p:spPr>
          <a:xfrm>
            <a:off x="6492240" y="4586411"/>
            <a:ext cx="2496121" cy="1766764"/>
          </a:xfrm>
          <a:prstGeom prst="rect">
            <a:avLst/>
          </a:prstGeom>
        </p:spPr>
      </p:pic>
      <p:pic>
        <p:nvPicPr>
          <p:cNvPr id="12" name="Grafik 11">
            <a:extLst>
              <a:ext uri="{FF2B5EF4-FFF2-40B4-BE49-F238E27FC236}">
                <a16:creationId xmlns="" xmlns:a16="http://schemas.microsoft.com/office/drawing/2014/main" id="{A14ADB45-CEB4-4081-8043-4E1C3A42C152}"/>
              </a:ext>
            </a:extLst>
          </p:cNvPr>
          <p:cNvPicPr>
            <a:picLocks noChangeAspect="1"/>
          </p:cNvPicPr>
          <p:nvPr/>
        </p:nvPicPr>
        <p:blipFill>
          <a:blip r:embed="rId5"/>
          <a:stretch>
            <a:fillRect/>
          </a:stretch>
        </p:blipFill>
        <p:spPr>
          <a:xfrm>
            <a:off x="0" y="4586411"/>
            <a:ext cx="1912785" cy="1912785"/>
          </a:xfrm>
          <a:prstGeom prst="rect">
            <a:avLst/>
          </a:prstGeom>
        </p:spPr>
      </p:pic>
      <p:pic>
        <p:nvPicPr>
          <p:cNvPr id="14" name="Grafik 13">
            <a:extLst>
              <a:ext uri="{FF2B5EF4-FFF2-40B4-BE49-F238E27FC236}">
                <a16:creationId xmlns="" xmlns:a16="http://schemas.microsoft.com/office/drawing/2014/main" id="{8AAE33CA-4C88-4161-A596-BE7C1778099E}"/>
              </a:ext>
            </a:extLst>
          </p:cNvPr>
          <p:cNvPicPr>
            <a:picLocks noChangeAspect="1"/>
          </p:cNvPicPr>
          <p:nvPr/>
        </p:nvPicPr>
        <p:blipFill rotWithShape="1">
          <a:blip r:embed="rId6"/>
          <a:srcRect t="28868"/>
          <a:stretch/>
        </p:blipFill>
        <p:spPr>
          <a:xfrm>
            <a:off x="1882933" y="4586408"/>
            <a:ext cx="2689067" cy="1912788"/>
          </a:xfrm>
          <a:prstGeom prst="rect">
            <a:avLst/>
          </a:prstGeom>
        </p:spPr>
      </p:pic>
    </p:spTree>
    <p:extLst>
      <p:ext uri="{BB962C8B-B14F-4D97-AF65-F5344CB8AC3E}">
        <p14:creationId xmlns:p14="http://schemas.microsoft.com/office/powerpoint/2010/main" val="842159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765408"/>
            <a:ext cx="7675432" cy="4360756"/>
          </a:xfrm>
        </p:spPr>
        <p:txBody>
          <a:bodyPr/>
          <a:lstStyle/>
          <a:p>
            <a:r>
              <a:rPr lang="de-DE" dirty="0"/>
              <a:t>Knöpfe, Buttons, Schalter etc.</a:t>
            </a:r>
          </a:p>
          <a:p>
            <a:r>
              <a:rPr lang="de-DE" dirty="0" err="1"/>
              <a:t>Fußpedal</a:t>
            </a:r>
            <a:endParaRPr lang="de-DE" dirty="0"/>
          </a:p>
          <a:p>
            <a:r>
              <a:rPr lang="de-DE" dirty="0"/>
              <a:t>Nackenbügel für Kinn- Blassteuerung</a:t>
            </a:r>
          </a:p>
          <a:p>
            <a:r>
              <a:rPr lang="de-DE" dirty="0"/>
              <a:t>Eyetracking</a:t>
            </a:r>
          </a:p>
          <a:p>
            <a:r>
              <a:rPr lang="de-DE" dirty="0"/>
              <a:t>Individuelle Lösungen</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Individuell</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9" name="Grafik 18">
            <a:extLst>
              <a:ext uri="{FF2B5EF4-FFF2-40B4-BE49-F238E27FC236}">
                <a16:creationId xmlns="" xmlns:a16="http://schemas.microsoft.com/office/drawing/2014/main" id="{9AFB74CA-E0E2-4060-AEDA-A14E65519EC0}"/>
              </a:ext>
            </a:extLst>
          </p:cNvPr>
          <p:cNvPicPr>
            <a:picLocks noChangeAspect="1"/>
          </p:cNvPicPr>
          <p:nvPr/>
        </p:nvPicPr>
        <p:blipFill rotWithShape="1">
          <a:blip r:embed="rId2"/>
          <a:srcRect l="14039" t="2386" r="66868" b="22551"/>
          <a:stretch/>
        </p:blipFill>
        <p:spPr>
          <a:xfrm>
            <a:off x="0" y="4692326"/>
            <a:ext cx="1745848" cy="1745050"/>
          </a:xfrm>
          <a:prstGeom prst="rect">
            <a:avLst/>
          </a:prstGeom>
        </p:spPr>
      </p:pic>
      <p:pic>
        <p:nvPicPr>
          <p:cNvPr id="25" name="Grafik 24">
            <a:extLst>
              <a:ext uri="{FF2B5EF4-FFF2-40B4-BE49-F238E27FC236}">
                <a16:creationId xmlns="" xmlns:a16="http://schemas.microsoft.com/office/drawing/2014/main" id="{F206CF39-6394-4902-A893-D9E7661EABEC}"/>
              </a:ext>
            </a:extLst>
          </p:cNvPr>
          <p:cNvPicPr>
            <a:picLocks noChangeAspect="1"/>
          </p:cNvPicPr>
          <p:nvPr/>
        </p:nvPicPr>
        <p:blipFill rotWithShape="1">
          <a:blip r:embed="rId3"/>
          <a:srcRect l="23146" r="21444"/>
          <a:stretch/>
        </p:blipFill>
        <p:spPr>
          <a:xfrm>
            <a:off x="1545469" y="4686834"/>
            <a:ext cx="2005585" cy="1638300"/>
          </a:xfrm>
          <a:prstGeom prst="rect">
            <a:avLst/>
          </a:prstGeom>
        </p:spPr>
      </p:pic>
      <p:pic>
        <p:nvPicPr>
          <p:cNvPr id="26" name="Grafik 25">
            <a:extLst>
              <a:ext uri="{FF2B5EF4-FFF2-40B4-BE49-F238E27FC236}">
                <a16:creationId xmlns="" xmlns:a16="http://schemas.microsoft.com/office/drawing/2014/main" id="{D0753790-FC1D-43BE-AF2F-5D3FDD18F288}"/>
              </a:ext>
            </a:extLst>
          </p:cNvPr>
          <p:cNvPicPr>
            <a:picLocks noChangeAspect="1"/>
          </p:cNvPicPr>
          <p:nvPr/>
        </p:nvPicPr>
        <p:blipFill rotWithShape="1">
          <a:blip r:embed="rId4"/>
          <a:srcRect l="28442" r="33495"/>
          <a:stretch/>
        </p:blipFill>
        <p:spPr>
          <a:xfrm>
            <a:off x="3545291" y="4695374"/>
            <a:ext cx="1377696" cy="1638300"/>
          </a:xfrm>
          <a:prstGeom prst="rect">
            <a:avLst/>
          </a:prstGeom>
        </p:spPr>
      </p:pic>
      <p:pic>
        <p:nvPicPr>
          <p:cNvPr id="28" name="Grafik 27">
            <a:extLst>
              <a:ext uri="{FF2B5EF4-FFF2-40B4-BE49-F238E27FC236}">
                <a16:creationId xmlns="" xmlns:a16="http://schemas.microsoft.com/office/drawing/2014/main" id="{6A3AA167-7AF1-4F03-A66F-BE499F06233E}"/>
              </a:ext>
            </a:extLst>
          </p:cNvPr>
          <p:cNvPicPr>
            <a:picLocks noChangeAspect="1"/>
          </p:cNvPicPr>
          <p:nvPr/>
        </p:nvPicPr>
        <p:blipFill rotWithShape="1">
          <a:blip r:embed="rId5"/>
          <a:srcRect l="24221" r="22944"/>
          <a:stretch/>
        </p:blipFill>
        <p:spPr>
          <a:xfrm>
            <a:off x="4927336" y="4695374"/>
            <a:ext cx="1912376" cy="1638300"/>
          </a:xfrm>
          <a:prstGeom prst="rect">
            <a:avLst/>
          </a:prstGeom>
        </p:spPr>
      </p:pic>
      <p:pic>
        <p:nvPicPr>
          <p:cNvPr id="30" name="Grafik 29">
            <a:extLst>
              <a:ext uri="{FF2B5EF4-FFF2-40B4-BE49-F238E27FC236}">
                <a16:creationId xmlns="" xmlns:a16="http://schemas.microsoft.com/office/drawing/2014/main" id="{89013534-2FF8-4C12-B6C0-9C5A71992404}"/>
              </a:ext>
            </a:extLst>
          </p:cNvPr>
          <p:cNvPicPr>
            <a:picLocks noChangeAspect="1"/>
          </p:cNvPicPr>
          <p:nvPr/>
        </p:nvPicPr>
        <p:blipFill>
          <a:blip r:embed="rId6"/>
          <a:stretch>
            <a:fillRect/>
          </a:stretch>
        </p:blipFill>
        <p:spPr>
          <a:xfrm>
            <a:off x="6839712" y="4692555"/>
            <a:ext cx="2304287" cy="1638072"/>
          </a:xfrm>
          <a:prstGeom prst="rect">
            <a:avLst/>
          </a:prstGeom>
        </p:spPr>
      </p:pic>
    </p:spTree>
    <p:extLst>
      <p:ext uri="{BB962C8B-B14F-4D97-AF65-F5344CB8AC3E}">
        <p14:creationId xmlns:p14="http://schemas.microsoft.com/office/powerpoint/2010/main" val="20022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76638"/>
            <a:ext cx="7675432" cy="4360756"/>
          </a:xfrm>
        </p:spPr>
        <p:txBody>
          <a:bodyPr/>
          <a:lstStyle/>
          <a:p>
            <a:r>
              <a:rPr lang="de-DE" dirty="0"/>
              <a:t>Rollatoren</a:t>
            </a:r>
          </a:p>
          <a:p>
            <a:r>
              <a:rPr lang="de-DE" dirty="0"/>
              <a:t>Standard –/ Pflegerollstühle</a:t>
            </a:r>
          </a:p>
          <a:p>
            <a:r>
              <a:rPr lang="de-DE" dirty="0"/>
              <a:t>Adaptiv -/ Aktivrollstühle</a:t>
            </a:r>
          </a:p>
          <a:p>
            <a:r>
              <a:rPr lang="de-DE" dirty="0"/>
              <a:t>Kinderrollstühle</a:t>
            </a:r>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Rollstühle allgemein</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D8428512-5FAB-4893-B07B-9F54DCE6D4D3}"/>
              </a:ext>
            </a:extLst>
          </p:cNvPr>
          <p:cNvPicPr>
            <a:picLocks noChangeAspect="1"/>
          </p:cNvPicPr>
          <p:nvPr/>
        </p:nvPicPr>
        <p:blipFill>
          <a:blip r:embed="rId2"/>
          <a:stretch>
            <a:fillRect/>
          </a:stretch>
        </p:blipFill>
        <p:spPr>
          <a:xfrm>
            <a:off x="4099654" y="4024013"/>
            <a:ext cx="2071480" cy="2301644"/>
          </a:xfrm>
          <a:prstGeom prst="rect">
            <a:avLst/>
          </a:prstGeom>
        </p:spPr>
      </p:pic>
      <p:pic>
        <p:nvPicPr>
          <p:cNvPr id="10" name="Grafik 9">
            <a:extLst>
              <a:ext uri="{FF2B5EF4-FFF2-40B4-BE49-F238E27FC236}">
                <a16:creationId xmlns="" xmlns:a16="http://schemas.microsoft.com/office/drawing/2014/main" id="{CABBCF01-F78F-47B3-A8DD-E8E04F34D54A}"/>
              </a:ext>
            </a:extLst>
          </p:cNvPr>
          <p:cNvPicPr>
            <a:picLocks noChangeAspect="1"/>
          </p:cNvPicPr>
          <p:nvPr/>
        </p:nvPicPr>
        <p:blipFill>
          <a:blip r:embed="rId3"/>
          <a:stretch>
            <a:fillRect/>
          </a:stretch>
        </p:blipFill>
        <p:spPr>
          <a:xfrm>
            <a:off x="6171134" y="4024940"/>
            <a:ext cx="2211732" cy="2457480"/>
          </a:xfrm>
          <a:prstGeom prst="rect">
            <a:avLst/>
          </a:prstGeom>
        </p:spPr>
      </p:pic>
      <p:pic>
        <p:nvPicPr>
          <p:cNvPr id="12" name="Grafik 11">
            <a:extLst>
              <a:ext uri="{FF2B5EF4-FFF2-40B4-BE49-F238E27FC236}">
                <a16:creationId xmlns="" xmlns:a16="http://schemas.microsoft.com/office/drawing/2014/main" id="{E661CC75-CAD0-4664-8B47-DD0EB8C3E6EA}"/>
              </a:ext>
            </a:extLst>
          </p:cNvPr>
          <p:cNvPicPr>
            <a:picLocks noChangeAspect="1"/>
          </p:cNvPicPr>
          <p:nvPr/>
        </p:nvPicPr>
        <p:blipFill>
          <a:blip r:embed="rId4"/>
          <a:stretch>
            <a:fillRect/>
          </a:stretch>
        </p:blipFill>
        <p:spPr>
          <a:xfrm>
            <a:off x="2194295" y="4013779"/>
            <a:ext cx="2071481" cy="2300666"/>
          </a:xfrm>
          <a:prstGeom prst="rect">
            <a:avLst/>
          </a:prstGeom>
        </p:spPr>
      </p:pic>
      <p:pic>
        <p:nvPicPr>
          <p:cNvPr id="14" name="Grafik 13">
            <a:extLst>
              <a:ext uri="{FF2B5EF4-FFF2-40B4-BE49-F238E27FC236}">
                <a16:creationId xmlns="" xmlns:a16="http://schemas.microsoft.com/office/drawing/2014/main" id="{5FFAF49F-AAF3-46BD-8615-E3DFFE63FD96}"/>
              </a:ext>
            </a:extLst>
          </p:cNvPr>
          <p:cNvPicPr>
            <a:picLocks noChangeAspect="1"/>
          </p:cNvPicPr>
          <p:nvPr/>
        </p:nvPicPr>
        <p:blipFill>
          <a:blip r:embed="rId5"/>
          <a:stretch>
            <a:fillRect/>
          </a:stretch>
        </p:blipFill>
        <p:spPr>
          <a:xfrm>
            <a:off x="0" y="4013779"/>
            <a:ext cx="2222723" cy="2468641"/>
          </a:xfrm>
          <a:prstGeom prst="rect">
            <a:avLst/>
          </a:prstGeom>
        </p:spPr>
      </p:pic>
    </p:spTree>
    <p:extLst>
      <p:ext uri="{BB962C8B-B14F-4D97-AF65-F5344CB8AC3E}">
        <p14:creationId xmlns:p14="http://schemas.microsoft.com/office/powerpoint/2010/main" val="16178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76638"/>
            <a:ext cx="7675432" cy="4360756"/>
          </a:xfrm>
        </p:spPr>
        <p:txBody>
          <a:bodyPr/>
          <a:lstStyle/>
          <a:p>
            <a:r>
              <a:rPr lang="de-DE" dirty="0"/>
              <a:t>Skaterollstühle – verstärkt, gefedert</a:t>
            </a:r>
          </a:p>
          <a:p>
            <a:r>
              <a:rPr lang="de-DE" dirty="0"/>
              <a:t>Basketballrollstühle</a:t>
            </a:r>
          </a:p>
          <a:p>
            <a:r>
              <a:rPr lang="de-DE" dirty="0"/>
              <a:t>Tennisrollstühle</a:t>
            </a:r>
          </a:p>
          <a:p>
            <a:r>
              <a:rPr lang="de-DE" dirty="0"/>
              <a:t>andere Sportarten</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Sport</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 xmlns:a16="http://schemas.microsoft.com/office/drawing/2014/main" id="{557500E3-53E2-419E-99B1-F1309A8FFFC8}"/>
              </a:ext>
            </a:extLst>
          </p:cNvPr>
          <p:cNvPicPr>
            <a:picLocks noChangeAspect="1"/>
          </p:cNvPicPr>
          <p:nvPr/>
        </p:nvPicPr>
        <p:blipFill>
          <a:blip r:embed="rId2"/>
          <a:stretch>
            <a:fillRect/>
          </a:stretch>
        </p:blipFill>
        <p:spPr>
          <a:xfrm>
            <a:off x="1195978" y="4246195"/>
            <a:ext cx="3650245" cy="2048450"/>
          </a:xfrm>
          <a:prstGeom prst="rect">
            <a:avLst/>
          </a:prstGeom>
        </p:spPr>
      </p:pic>
      <p:pic>
        <p:nvPicPr>
          <p:cNvPr id="16" name="Grafik 15">
            <a:extLst>
              <a:ext uri="{FF2B5EF4-FFF2-40B4-BE49-F238E27FC236}">
                <a16:creationId xmlns="" xmlns:a16="http://schemas.microsoft.com/office/drawing/2014/main" id="{304204A9-1463-4196-B8D6-F1140853D7CF}"/>
              </a:ext>
            </a:extLst>
          </p:cNvPr>
          <p:cNvPicPr>
            <a:picLocks noChangeAspect="1"/>
          </p:cNvPicPr>
          <p:nvPr/>
        </p:nvPicPr>
        <p:blipFill>
          <a:blip r:embed="rId3"/>
          <a:stretch>
            <a:fillRect/>
          </a:stretch>
        </p:blipFill>
        <p:spPr>
          <a:xfrm>
            <a:off x="4846223" y="4246195"/>
            <a:ext cx="2048450" cy="2048450"/>
          </a:xfrm>
          <a:prstGeom prst="rect">
            <a:avLst/>
          </a:prstGeom>
        </p:spPr>
      </p:pic>
      <p:pic>
        <p:nvPicPr>
          <p:cNvPr id="18" name="Grafik 17">
            <a:extLst>
              <a:ext uri="{FF2B5EF4-FFF2-40B4-BE49-F238E27FC236}">
                <a16:creationId xmlns="" xmlns:a16="http://schemas.microsoft.com/office/drawing/2014/main" id="{84967758-FFF2-417E-99E3-160CF3DE07F5}"/>
              </a:ext>
            </a:extLst>
          </p:cNvPr>
          <p:cNvPicPr>
            <a:picLocks noChangeAspect="1"/>
          </p:cNvPicPr>
          <p:nvPr/>
        </p:nvPicPr>
        <p:blipFill rotWithShape="1">
          <a:blip r:embed="rId4"/>
          <a:srcRect l="21115" r="13210"/>
          <a:stretch/>
        </p:blipFill>
        <p:spPr>
          <a:xfrm>
            <a:off x="0" y="4246195"/>
            <a:ext cx="2031792" cy="2048450"/>
          </a:xfrm>
          <a:prstGeom prst="rect">
            <a:avLst/>
          </a:prstGeom>
        </p:spPr>
      </p:pic>
      <p:pic>
        <p:nvPicPr>
          <p:cNvPr id="20" name="Grafik 19">
            <a:extLst>
              <a:ext uri="{FF2B5EF4-FFF2-40B4-BE49-F238E27FC236}">
                <a16:creationId xmlns="" xmlns:a16="http://schemas.microsoft.com/office/drawing/2014/main" id="{13C29935-23E9-467D-AD81-DEFD2C5D7B3D}"/>
              </a:ext>
            </a:extLst>
          </p:cNvPr>
          <p:cNvPicPr>
            <a:picLocks noChangeAspect="1"/>
          </p:cNvPicPr>
          <p:nvPr/>
        </p:nvPicPr>
        <p:blipFill rotWithShape="1">
          <a:blip r:embed="rId5"/>
          <a:srcRect l="27752" r="21148"/>
          <a:stretch/>
        </p:blipFill>
        <p:spPr>
          <a:xfrm>
            <a:off x="6894672" y="4246195"/>
            <a:ext cx="1637327" cy="2048722"/>
          </a:xfrm>
          <a:prstGeom prst="rect">
            <a:avLst/>
          </a:prstGeom>
        </p:spPr>
      </p:pic>
    </p:spTree>
    <p:extLst>
      <p:ext uri="{BB962C8B-B14F-4D97-AF65-F5344CB8AC3E}">
        <p14:creationId xmlns:p14="http://schemas.microsoft.com/office/powerpoint/2010/main" val="1323681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err="1"/>
              <a:t>Handbike</a:t>
            </a:r>
            <a:endParaRPr lang="de-DE" dirty="0"/>
          </a:p>
          <a:p>
            <a:r>
              <a:rPr lang="de-DE" dirty="0"/>
              <a:t>Manuell zum Kurbeln</a:t>
            </a:r>
          </a:p>
          <a:p>
            <a:r>
              <a:rPr lang="de-DE" dirty="0"/>
              <a:t>Elektrisch angetrieben</a:t>
            </a:r>
          </a:p>
          <a:p>
            <a:r>
              <a:rPr lang="de-DE" dirty="0"/>
              <a:t>Hybrid</a:t>
            </a:r>
          </a:p>
          <a:p>
            <a:r>
              <a:rPr lang="de-DE" dirty="0"/>
              <a:t>Größe und Preis</a:t>
            </a:r>
          </a:p>
          <a:p>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39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a:t>
            </a:r>
            <a:r>
              <a:rPr lang="de-DE" sz="2400" dirty="0" err="1"/>
              <a:t>Handbike</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14" name="Grafik 13">
            <a:extLst>
              <a:ext uri="{FF2B5EF4-FFF2-40B4-BE49-F238E27FC236}">
                <a16:creationId xmlns="" xmlns:a16="http://schemas.microsoft.com/office/drawing/2014/main" id="{DCBECB12-ECEE-4228-8F95-80F09D5E029F}"/>
              </a:ext>
            </a:extLst>
          </p:cNvPr>
          <p:cNvPicPr>
            <a:picLocks noChangeAspect="1"/>
          </p:cNvPicPr>
          <p:nvPr/>
        </p:nvPicPr>
        <p:blipFill rotWithShape="1">
          <a:blip r:embed="rId2"/>
          <a:srcRect t="30077" b="28723"/>
          <a:stretch/>
        </p:blipFill>
        <p:spPr>
          <a:xfrm>
            <a:off x="0" y="4449407"/>
            <a:ext cx="3547078" cy="1849248"/>
          </a:xfrm>
          <a:prstGeom prst="rect">
            <a:avLst/>
          </a:prstGeom>
        </p:spPr>
      </p:pic>
      <p:pic>
        <p:nvPicPr>
          <p:cNvPr id="11" name="Grafik 10">
            <a:extLst>
              <a:ext uri="{FF2B5EF4-FFF2-40B4-BE49-F238E27FC236}">
                <a16:creationId xmlns="" xmlns:a16="http://schemas.microsoft.com/office/drawing/2014/main" id="{040C90B2-3FB3-42CA-A6ED-2AB167440F18}"/>
              </a:ext>
            </a:extLst>
          </p:cNvPr>
          <p:cNvPicPr>
            <a:picLocks noChangeAspect="1"/>
          </p:cNvPicPr>
          <p:nvPr/>
        </p:nvPicPr>
        <p:blipFill>
          <a:blip r:embed="rId3"/>
          <a:stretch>
            <a:fillRect/>
          </a:stretch>
        </p:blipFill>
        <p:spPr>
          <a:xfrm>
            <a:off x="3178010" y="4449407"/>
            <a:ext cx="1854327" cy="2059487"/>
          </a:xfrm>
          <a:prstGeom prst="rect">
            <a:avLst/>
          </a:prstGeom>
        </p:spPr>
      </p:pic>
      <p:pic>
        <p:nvPicPr>
          <p:cNvPr id="15" name="Grafik 14">
            <a:extLst>
              <a:ext uri="{FF2B5EF4-FFF2-40B4-BE49-F238E27FC236}">
                <a16:creationId xmlns="" xmlns:a16="http://schemas.microsoft.com/office/drawing/2014/main" id="{EF9C571A-E05C-4D79-A679-92D75DEDC2B6}"/>
              </a:ext>
            </a:extLst>
          </p:cNvPr>
          <p:cNvPicPr>
            <a:picLocks noChangeAspect="1"/>
          </p:cNvPicPr>
          <p:nvPr/>
        </p:nvPicPr>
        <p:blipFill>
          <a:blip r:embed="rId4"/>
          <a:stretch>
            <a:fillRect/>
          </a:stretch>
        </p:blipFill>
        <p:spPr>
          <a:xfrm>
            <a:off x="4961973" y="4445091"/>
            <a:ext cx="1854327" cy="2059487"/>
          </a:xfrm>
          <a:prstGeom prst="rect">
            <a:avLst/>
          </a:prstGeom>
        </p:spPr>
      </p:pic>
      <p:pic>
        <p:nvPicPr>
          <p:cNvPr id="19" name="Grafik 18">
            <a:extLst>
              <a:ext uri="{FF2B5EF4-FFF2-40B4-BE49-F238E27FC236}">
                <a16:creationId xmlns="" xmlns:a16="http://schemas.microsoft.com/office/drawing/2014/main" id="{45AD56DB-0FA6-4AE4-AEBE-BEB0E5D92919}"/>
              </a:ext>
            </a:extLst>
          </p:cNvPr>
          <p:cNvPicPr>
            <a:picLocks noChangeAspect="1"/>
          </p:cNvPicPr>
          <p:nvPr/>
        </p:nvPicPr>
        <p:blipFill>
          <a:blip r:embed="rId5"/>
          <a:stretch>
            <a:fillRect/>
          </a:stretch>
        </p:blipFill>
        <p:spPr>
          <a:xfrm>
            <a:off x="6816300" y="4445091"/>
            <a:ext cx="1916611" cy="2128662"/>
          </a:xfrm>
          <a:prstGeom prst="rect">
            <a:avLst/>
          </a:prstGeom>
        </p:spPr>
      </p:pic>
      <p:pic>
        <p:nvPicPr>
          <p:cNvPr id="24" name="Grafik 23">
            <a:extLst>
              <a:ext uri="{FF2B5EF4-FFF2-40B4-BE49-F238E27FC236}">
                <a16:creationId xmlns="" xmlns:a16="http://schemas.microsoft.com/office/drawing/2014/main" id="{1963853C-8D3B-4329-86EF-C0714675EB09}"/>
              </a:ext>
            </a:extLst>
          </p:cNvPr>
          <p:cNvPicPr>
            <a:picLocks noChangeAspect="1"/>
          </p:cNvPicPr>
          <p:nvPr/>
        </p:nvPicPr>
        <p:blipFill>
          <a:blip r:embed="rId6"/>
          <a:stretch>
            <a:fillRect/>
          </a:stretch>
        </p:blipFill>
        <p:spPr>
          <a:xfrm>
            <a:off x="5980176" y="2709441"/>
            <a:ext cx="2605488" cy="1739966"/>
          </a:xfrm>
          <a:prstGeom prst="rect">
            <a:avLst/>
          </a:prstGeom>
        </p:spPr>
      </p:pic>
    </p:spTree>
    <p:extLst>
      <p:ext uri="{BB962C8B-B14F-4D97-AF65-F5344CB8AC3E}">
        <p14:creationId xmlns:p14="http://schemas.microsoft.com/office/powerpoint/2010/main" val="132879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eriod"/>
            </a:pPr>
            <a:r>
              <a:rPr lang="de-DE" sz="2400" dirty="0" smtClean="0"/>
              <a:t>UWB </a:t>
            </a:r>
            <a:r>
              <a:rPr lang="de-DE" sz="2400" dirty="0" err="1" smtClean="0"/>
              <a:t>Positierungssystem</a:t>
            </a:r>
            <a:r>
              <a:rPr lang="de-DE" sz="2400" dirty="0" smtClean="0"/>
              <a:t> </a:t>
            </a:r>
            <a:r>
              <a:rPr lang="de-DE" sz="2400" i="1" baseline="-25000" dirty="0" smtClean="0"/>
              <a:t>(Projekt AET)</a:t>
            </a:r>
          </a:p>
          <a:p>
            <a:pPr marL="514350" indent="-514350">
              <a:buFont typeface="+mj-lt"/>
              <a:buAutoNum type="arabicPeriod"/>
            </a:pPr>
            <a:r>
              <a:rPr lang="de-DE" sz="2400" dirty="0" smtClean="0"/>
              <a:t>Ultraschall Array zur </a:t>
            </a:r>
            <a:r>
              <a:rPr lang="de-DE" sz="2400" dirty="0" err="1" smtClean="0"/>
              <a:t>Hindernisserkennung</a:t>
            </a:r>
            <a:r>
              <a:rPr lang="de-DE" sz="2400" dirty="0" smtClean="0"/>
              <a:t> </a:t>
            </a:r>
            <a:r>
              <a:rPr lang="de-DE" sz="2400" i="1" baseline="-25000" dirty="0" smtClean="0"/>
              <a:t>(</a:t>
            </a:r>
            <a:r>
              <a:rPr lang="de-DE" sz="2400" i="1" baseline="-25000" dirty="0" err="1" smtClean="0"/>
              <a:t>Projett</a:t>
            </a:r>
            <a:r>
              <a:rPr lang="de-DE" sz="2400" i="1" baseline="-25000" dirty="0" smtClean="0"/>
              <a:t> AET)</a:t>
            </a:r>
          </a:p>
          <a:p>
            <a:pPr marL="514350" indent="-514350">
              <a:buFont typeface="+mj-lt"/>
              <a:buAutoNum type="arabicPeriod"/>
            </a:pPr>
            <a:r>
              <a:rPr lang="de-DE" sz="2400" dirty="0" smtClean="0"/>
              <a:t>Objekterkennung über </a:t>
            </a:r>
            <a:r>
              <a:rPr lang="de-DE" sz="2400" dirty="0" err="1" smtClean="0"/>
              <a:t>Pixycam</a:t>
            </a:r>
            <a:r>
              <a:rPr lang="de-DE" sz="2400" dirty="0" smtClean="0"/>
              <a:t> </a:t>
            </a:r>
            <a:r>
              <a:rPr lang="de-DE" sz="2400" i="1" baseline="-25000" dirty="0" smtClean="0"/>
              <a:t>(Projekt AET)</a:t>
            </a:r>
          </a:p>
          <a:p>
            <a:pPr marL="514350" indent="-514350">
              <a:buFont typeface="+mj-lt"/>
              <a:buAutoNum type="arabicPeriod"/>
            </a:pPr>
            <a:r>
              <a:rPr lang="de-DE" sz="2400" dirty="0" smtClean="0"/>
              <a:t>QR Code Positionierungssystem </a:t>
            </a:r>
            <a:r>
              <a:rPr lang="de-DE" sz="2400" i="1" baseline="-25000" dirty="0" smtClean="0"/>
              <a:t>(Telematik II)</a:t>
            </a:r>
          </a:p>
          <a:p>
            <a:pPr marL="514350" indent="-514350">
              <a:buFont typeface="+mj-lt"/>
              <a:buAutoNum type="arabicPeriod"/>
            </a:pPr>
            <a:r>
              <a:rPr lang="de-DE" sz="2400" dirty="0" smtClean="0"/>
              <a:t>Reverse Engineering </a:t>
            </a:r>
            <a:r>
              <a:rPr lang="de-DE" sz="2400" dirty="0" err="1" smtClean="0"/>
              <a:t>mBot</a:t>
            </a:r>
            <a:r>
              <a:rPr lang="de-DE" sz="2400" dirty="0" smtClean="0"/>
              <a:t> </a:t>
            </a:r>
            <a:r>
              <a:rPr lang="de-DE" sz="2400" i="1" baseline="-25000" dirty="0" smtClean="0"/>
              <a:t>(Projekt AET)</a:t>
            </a:r>
          </a:p>
          <a:p>
            <a:pPr marL="514350" indent="-514350">
              <a:buFont typeface="+mj-lt"/>
              <a:buAutoNum type="arabicPeriod"/>
            </a:pPr>
            <a:r>
              <a:rPr lang="de-DE" sz="2400" dirty="0" err="1" smtClean="0"/>
              <a:t>freeRTOS</a:t>
            </a:r>
            <a:r>
              <a:rPr lang="de-DE" sz="2400" dirty="0" smtClean="0"/>
              <a:t> Implementierung </a:t>
            </a:r>
            <a:r>
              <a:rPr lang="de-DE" sz="2400" i="1" baseline="-25000" dirty="0" smtClean="0"/>
              <a:t>(CPS II)</a:t>
            </a:r>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Parallel laufende </a:t>
            </a:r>
            <a:r>
              <a:rPr lang="de-DE" sz="2400" dirty="0" smtClean="0"/>
              <a:t>Projekte</a:t>
            </a:r>
            <a:endParaRPr lang="de-DE" sz="2400" dirty="0"/>
          </a:p>
        </p:txBody>
      </p:sp>
    </p:spTree>
    <p:extLst>
      <p:ext uri="{BB962C8B-B14F-4D97-AF65-F5344CB8AC3E}">
        <p14:creationId xmlns:p14="http://schemas.microsoft.com/office/powerpoint/2010/main" val="1986170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Segway – Gelände</a:t>
            </a:r>
          </a:p>
          <a:p>
            <a:r>
              <a:rPr lang="de-DE" dirty="0"/>
              <a:t>Elektrische Rollstühle </a:t>
            </a:r>
          </a:p>
          <a:p>
            <a:r>
              <a:rPr lang="de-DE" dirty="0"/>
              <a:t>Preis </a:t>
            </a:r>
          </a:p>
          <a:p>
            <a:r>
              <a:rPr lang="de-DE" dirty="0"/>
              <a:t>Mobilität</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FC66C533-D405-4EB0-A0D0-E97E12291209}"/>
              </a:ext>
            </a:extLst>
          </p:cNvPr>
          <p:cNvPicPr>
            <a:picLocks noChangeAspect="1"/>
          </p:cNvPicPr>
          <p:nvPr/>
        </p:nvPicPr>
        <p:blipFill>
          <a:blip r:embed="rId2"/>
          <a:stretch>
            <a:fillRect/>
          </a:stretch>
        </p:blipFill>
        <p:spPr>
          <a:xfrm>
            <a:off x="0" y="4053840"/>
            <a:ext cx="1589024" cy="2383536"/>
          </a:xfrm>
          <a:prstGeom prst="rect">
            <a:avLst/>
          </a:prstGeom>
        </p:spPr>
      </p:pic>
      <p:pic>
        <p:nvPicPr>
          <p:cNvPr id="10" name="Grafik 9">
            <a:extLst>
              <a:ext uri="{FF2B5EF4-FFF2-40B4-BE49-F238E27FC236}">
                <a16:creationId xmlns="" xmlns:a16="http://schemas.microsoft.com/office/drawing/2014/main" id="{ABF66D7A-4D36-4FB6-9AC4-EB914743A590}"/>
              </a:ext>
            </a:extLst>
          </p:cNvPr>
          <p:cNvPicPr>
            <a:picLocks noChangeAspect="1"/>
          </p:cNvPicPr>
          <p:nvPr/>
        </p:nvPicPr>
        <p:blipFill>
          <a:blip r:embed="rId3"/>
          <a:stretch>
            <a:fillRect/>
          </a:stretch>
        </p:blipFill>
        <p:spPr>
          <a:xfrm>
            <a:off x="1444752" y="4053840"/>
            <a:ext cx="2002109" cy="2395162"/>
          </a:xfrm>
          <a:prstGeom prst="rect">
            <a:avLst/>
          </a:prstGeom>
        </p:spPr>
      </p:pic>
      <p:pic>
        <p:nvPicPr>
          <p:cNvPr id="13" name="Grafik 12">
            <a:extLst>
              <a:ext uri="{FF2B5EF4-FFF2-40B4-BE49-F238E27FC236}">
                <a16:creationId xmlns="" xmlns:a16="http://schemas.microsoft.com/office/drawing/2014/main" id="{99D09CFD-F2CE-4D0A-82ED-5AC774038A9A}"/>
              </a:ext>
            </a:extLst>
          </p:cNvPr>
          <p:cNvPicPr>
            <a:picLocks noChangeAspect="1"/>
          </p:cNvPicPr>
          <p:nvPr/>
        </p:nvPicPr>
        <p:blipFill>
          <a:blip r:embed="rId4"/>
          <a:stretch>
            <a:fillRect/>
          </a:stretch>
        </p:blipFill>
        <p:spPr>
          <a:xfrm>
            <a:off x="3334679" y="4053840"/>
            <a:ext cx="2066377" cy="2294998"/>
          </a:xfrm>
          <a:prstGeom prst="rect">
            <a:avLst/>
          </a:prstGeom>
        </p:spPr>
      </p:pic>
      <p:pic>
        <p:nvPicPr>
          <p:cNvPr id="17" name="Grafik 16">
            <a:extLst>
              <a:ext uri="{FF2B5EF4-FFF2-40B4-BE49-F238E27FC236}">
                <a16:creationId xmlns="" xmlns:a16="http://schemas.microsoft.com/office/drawing/2014/main" id="{FB173588-03C3-4F47-A8D7-788AB29B5FC5}"/>
              </a:ext>
            </a:extLst>
          </p:cNvPr>
          <p:cNvPicPr>
            <a:picLocks noChangeAspect="1"/>
          </p:cNvPicPr>
          <p:nvPr/>
        </p:nvPicPr>
        <p:blipFill>
          <a:blip r:embed="rId5"/>
          <a:stretch>
            <a:fillRect/>
          </a:stretch>
        </p:blipFill>
        <p:spPr>
          <a:xfrm>
            <a:off x="5003673" y="4041818"/>
            <a:ext cx="2066377" cy="2294998"/>
          </a:xfrm>
          <a:prstGeom prst="rect">
            <a:avLst/>
          </a:prstGeom>
        </p:spPr>
      </p:pic>
      <p:pic>
        <p:nvPicPr>
          <p:cNvPr id="20" name="Grafik 19">
            <a:extLst>
              <a:ext uri="{FF2B5EF4-FFF2-40B4-BE49-F238E27FC236}">
                <a16:creationId xmlns="" xmlns:a16="http://schemas.microsoft.com/office/drawing/2014/main" id="{DB15A421-8D2E-404C-A1DE-1B28B3A3F923}"/>
              </a:ext>
            </a:extLst>
          </p:cNvPr>
          <p:cNvPicPr>
            <a:picLocks noChangeAspect="1"/>
          </p:cNvPicPr>
          <p:nvPr/>
        </p:nvPicPr>
        <p:blipFill>
          <a:blip r:embed="rId6"/>
          <a:stretch>
            <a:fillRect/>
          </a:stretch>
        </p:blipFill>
        <p:spPr>
          <a:xfrm>
            <a:off x="6759473" y="4041818"/>
            <a:ext cx="2384527" cy="2649474"/>
          </a:xfrm>
          <a:prstGeom prst="rect">
            <a:avLst/>
          </a:prstGeom>
        </p:spPr>
      </p:pic>
    </p:spTree>
    <p:extLst>
      <p:ext uri="{BB962C8B-B14F-4D97-AF65-F5344CB8AC3E}">
        <p14:creationId xmlns:p14="http://schemas.microsoft.com/office/powerpoint/2010/main" val="1384296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e-fix</a:t>
            </a:r>
          </a:p>
          <a:p>
            <a:r>
              <a:rPr lang="de-DE" dirty="0"/>
              <a:t>Radnabenantrieb</a:t>
            </a:r>
          </a:p>
          <a:p>
            <a:r>
              <a:rPr lang="de-DE" dirty="0"/>
              <a:t>2 Räder + Akku + Joystick</a:t>
            </a:r>
          </a:p>
          <a:p>
            <a:r>
              <a:rPr lang="de-DE" dirty="0"/>
              <a:t>Li-Ion </a:t>
            </a:r>
            <a:r>
              <a:rPr lang="de-DE" dirty="0" err="1"/>
              <a:t>Akkupack</a:t>
            </a:r>
            <a:r>
              <a:rPr lang="de-DE" dirty="0"/>
              <a:t> – 2kg - 16km</a:t>
            </a:r>
          </a:p>
          <a:p>
            <a:r>
              <a:rPr lang="de-DE" dirty="0"/>
              <a:t>Joystick mit Display 0,5 -6kmh</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 xmlns:a16="http://schemas.microsoft.com/office/drawing/2014/main" id="{87910F10-3856-4EC2-A421-3621555A3AFD}"/>
              </a:ext>
            </a:extLst>
          </p:cNvPr>
          <p:cNvPicPr>
            <a:picLocks noChangeAspect="1"/>
          </p:cNvPicPr>
          <p:nvPr/>
        </p:nvPicPr>
        <p:blipFill>
          <a:blip r:embed="rId2"/>
          <a:stretch>
            <a:fillRect/>
          </a:stretch>
        </p:blipFill>
        <p:spPr>
          <a:xfrm>
            <a:off x="3151299" y="4587993"/>
            <a:ext cx="2649466" cy="1763297"/>
          </a:xfrm>
          <a:prstGeom prst="rect">
            <a:avLst/>
          </a:prstGeom>
        </p:spPr>
      </p:pic>
      <p:pic>
        <p:nvPicPr>
          <p:cNvPr id="14" name="Grafik 13">
            <a:extLst>
              <a:ext uri="{FF2B5EF4-FFF2-40B4-BE49-F238E27FC236}">
                <a16:creationId xmlns="" xmlns:a16="http://schemas.microsoft.com/office/drawing/2014/main" id="{93FD9E60-6C55-4F7B-BB8E-48F3874E7423}"/>
              </a:ext>
            </a:extLst>
          </p:cNvPr>
          <p:cNvPicPr>
            <a:picLocks noChangeAspect="1"/>
          </p:cNvPicPr>
          <p:nvPr/>
        </p:nvPicPr>
        <p:blipFill rotWithShape="1">
          <a:blip r:embed="rId3"/>
          <a:srcRect l="3966"/>
          <a:stretch/>
        </p:blipFill>
        <p:spPr>
          <a:xfrm>
            <a:off x="0" y="4601852"/>
            <a:ext cx="3463672" cy="1940845"/>
          </a:xfrm>
          <a:prstGeom prst="rect">
            <a:avLst/>
          </a:prstGeom>
        </p:spPr>
      </p:pic>
      <p:pic>
        <p:nvPicPr>
          <p:cNvPr id="1034" name="Picture 10" descr="Elektrorollstuhl e-fix e35 mit umgebautem Akku für Falten ohne Akkuabbau.">
            <a:hlinkClick r:id="rId4"/>
            <a:extLst>
              <a:ext uri="{FF2B5EF4-FFF2-40B4-BE49-F238E27FC236}">
                <a16:creationId xmlns="" xmlns:a16="http://schemas.microsoft.com/office/drawing/2014/main" id="{E0E245F8-5F84-43F0-888F-8989BA298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4655" y="4570822"/>
            <a:ext cx="1932838" cy="182351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a:extLst>
              <a:ext uri="{FF2B5EF4-FFF2-40B4-BE49-F238E27FC236}">
                <a16:creationId xmlns="" xmlns:a16="http://schemas.microsoft.com/office/drawing/2014/main" id="{69DF4EDD-3680-4FF9-A8DD-4A14DD23E3CC}"/>
              </a:ext>
            </a:extLst>
          </p:cNvPr>
          <p:cNvPicPr>
            <a:picLocks noChangeAspect="1"/>
          </p:cNvPicPr>
          <p:nvPr/>
        </p:nvPicPr>
        <p:blipFill rotWithShape="1">
          <a:blip r:embed="rId6"/>
          <a:srcRect l="18019" t="18278" r="18591" b="5167"/>
          <a:stretch/>
        </p:blipFill>
        <p:spPr>
          <a:xfrm>
            <a:off x="6957960" y="4562121"/>
            <a:ext cx="2073036" cy="1875255"/>
          </a:xfrm>
          <a:prstGeom prst="rect">
            <a:avLst/>
          </a:prstGeom>
        </p:spPr>
      </p:pic>
    </p:spTree>
    <p:extLst>
      <p:ext uri="{BB962C8B-B14F-4D97-AF65-F5344CB8AC3E}">
        <p14:creationId xmlns:p14="http://schemas.microsoft.com/office/powerpoint/2010/main" val="32922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530096"/>
            <a:ext cx="7675432" cy="4507298"/>
          </a:xfrm>
        </p:spPr>
        <p:txBody>
          <a:bodyPr/>
          <a:lstStyle/>
          <a:p>
            <a:r>
              <a:rPr lang="de-DE" dirty="0"/>
              <a:t>e-motion </a:t>
            </a:r>
          </a:p>
          <a:p>
            <a:r>
              <a:rPr lang="de-DE" dirty="0"/>
              <a:t>Der Restkraft unterstützende Greifreifenantrieb</a:t>
            </a:r>
          </a:p>
          <a:p>
            <a:r>
              <a:rPr lang="de-DE" dirty="0"/>
              <a:t>Elektromotoren in Radnaben</a:t>
            </a:r>
          </a:p>
          <a:p>
            <a:r>
              <a:rPr lang="de-DE" dirty="0"/>
              <a:t>Person bleibt aktiv in Bewegung </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37BEA819-C80F-46D2-BB11-EDF7F7AE0AE7}"/>
              </a:ext>
            </a:extLst>
          </p:cNvPr>
          <p:cNvPicPr>
            <a:picLocks noChangeAspect="1"/>
          </p:cNvPicPr>
          <p:nvPr/>
        </p:nvPicPr>
        <p:blipFill>
          <a:blip r:embed="rId2"/>
          <a:stretch>
            <a:fillRect/>
          </a:stretch>
        </p:blipFill>
        <p:spPr>
          <a:xfrm>
            <a:off x="0" y="4308466"/>
            <a:ext cx="3084576" cy="2051363"/>
          </a:xfrm>
          <a:prstGeom prst="rect">
            <a:avLst/>
          </a:prstGeom>
        </p:spPr>
      </p:pic>
      <p:pic>
        <p:nvPicPr>
          <p:cNvPr id="11" name="Grafik 10">
            <a:extLst>
              <a:ext uri="{FF2B5EF4-FFF2-40B4-BE49-F238E27FC236}">
                <a16:creationId xmlns="" xmlns:a16="http://schemas.microsoft.com/office/drawing/2014/main" id="{3C0D83DD-BCDF-43D9-9480-8F1005CC472F}"/>
              </a:ext>
            </a:extLst>
          </p:cNvPr>
          <p:cNvPicPr>
            <a:picLocks noChangeAspect="1"/>
          </p:cNvPicPr>
          <p:nvPr/>
        </p:nvPicPr>
        <p:blipFill>
          <a:blip r:embed="rId3"/>
          <a:stretch>
            <a:fillRect/>
          </a:stretch>
        </p:blipFill>
        <p:spPr>
          <a:xfrm>
            <a:off x="2621280" y="4315639"/>
            <a:ext cx="2877313" cy="2110683"/>
          </a:xfrm>
          <a:prstGeom prst="rect">
            <a:avLst/>
          </a:prstGeom>
        </p:spPr>
      </p:pic>
      <p:pic>
        <p:nvPicPr>
          <p:cNvPr id="13" name="Grafik 12">
            <a:extLst>
              <a:ext uri="{FF2B5EF4-FFF2-40B4-BE49-F238E27FC236}">
                <a16:creationId xmlns="" xmlns:a16="http://schemas.microsoft.com/office/drawing/2014/main" id="{6FA7F47D-F900-4DE3-8ED1-8BBFB2804D68}"/>
              </a:ext>
            </a:extLst>
          </p:cNvPr>
          <p:cNvPicPr>
            <a:picLocks noChangeAspect="1"/>
          </p:cNvPicPr>
          <p:nvPr/>
        </p:nvPicPr>
        <p:blipFill>
          <a:blip r:embed="rId4"/>
          <a:stretch>
            <a:fillRect/>
          </a:stretch>
        </p:blipFill>
        <p:spPr>
          <a:xfrm>
            <a:off x="5498593" y="4308466"/>
            <a:ext cx="2997408" cy="2148862"/>
          </a:xfrm>
          <a:prstGeom prst="rect">
            <a:avLst/>
          </a:prstGeom>
        </p:spPr>
      </p:pic>
    </p:spTree>
    <p:extLst>
      <p:ext uri="{BB962C8B-B14F-4D97-AF65-F5344CB8AC3E}">
        <p14:creationId xmlns:p14="http://schemas.microsoft.com/office/powerpoint/2010/main" val="1431630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 xmlns:a16="http://schemas.microsoft.com/office/drawing/2014/main" id="{F8419E2F-FC99-4E31-8D4D-98188DC54D93}"/>
              </a:ext>
            </a:extLst>
          </p:cNvPr>
          <p:cNvPicPr>
            <a:picLocks noChangeAspect="1"/>
          </p:cNvPicPr>
          <p:nvPr/>
        </p:nvPicPr>
        <p:blipFill>
          <a:blip r:embed="rId2"/>
          <a:stretch>
            <a:fillRect/>
          </a:stretch>
        </p:blipFill>
        <p:spPr>
          <a:xfrm>
            <a:off x="1714800" y="4191912"/>
            <a:ext cx="4017936" cy="2231136"/>
          </a:xfrm>
          <a:prstGeom prst="rect">
            <a:avLst/>
          </a:prstGeom>
        </p:spPr>
      </p:pic>
      <p:sp>
        <p:nvSpPr>
          <p:cNvPr id="3" name="Inhaltsplatzhalter 2"/>
          <p:cNvSpPr>
            <a:spLocks noGrp="1"/>
          </p:cNvSpPr>
          <p:nvPr>
            <p:ph idx="1"/>
          </p:nvPr>
        </p:nvSpPr>
        <p:spPr>
          <a:xfrm>
            <a:off x="648000" y="1530096"/>
            <a:ext cx="8099760" cy="4507298"/>
          </a:xfrm>
        </p:spPr>
        <p:txBody>
          <a:bodyPr/>
          <a:lstStyle/>
          <a:p>
            <a:r>
              <a:rPr lang="de-DE" dirty="0" err="1"/>
              <a:t>twion</a:t>
            </a:r>
            <a:endParaRPr lang="de-DE" dirty="0"/>
          </a:p>
          <a:p>
            <a:r>
              <a:rPr lang="de-DE" dirty="0"/>
              <a:t>Höhere Geschwindigkeiten bis zu 10kmh</a:t>
            </a:r>
          </a:p>
          <a:p>
            <a:r>
              <a:rPr lang="de-DE" dirty="0"/>
              <a:t>Energierückgewinnung beim Bremsvorgang</a:t>
            </a:r>
          </a:p>
          <a:p>
            <a:r>
              <a:rPr lang="de-DE" dirty="0"/>
              <a:t>Kompatibel mit App</a:t>
            </a:r>
          </a:p>
          <a:p>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9" name="Grafik 8">
            <a:extLst>
              <a:ext uri="{FF2B5EF4-FFF2-40B4-BE49-F238E27FC236}">
                <a16:creationId xmlns="" xmlns:a16="http://schemas.microsoft.com/office/drawing/2014/main" id="{2FC2094A-BA59-423A-8129-87613E8477A5}"/>
              </a:ext>
            </a:extLst>
          </p:cNvPr>
          <p:cNvPicPr>
            <a:picLocks noChangeAspect="1"/>
          </p:cNvPicPr>
          <p:nvPr/>
        </p:nvPicPr>
        <p:blipFill>
          <a:blip r:embed="rId3"/>
          <a:stretch>
            <a:fillRect/>
          </a:stretch>
        </p:blipFill>
        <p:spPr>
          <a:xfrm>
            <a:off x="1" y="4206240"/>
            <a:ext cx="2896164" cy="2170818"/>
          </a:xfrm>
          <a:prstGeom prst="rect">
            <a:avLst/>
          </a:prstGeom>
        </p:spPr>
      </p:pic>
      <p:pic>
        <p:nvPicPr>
          <p:cNvPr id="17" name="Grafik 16">
            <a:extLst>
              <a:ext uri="{FF2B5EF4-FFF2-40B4-BE49-F238E27FC236}">
                <a16:creationId xmlns="" xmlns:a16="http://schemas.microsoft.com/office/drawing/2014/main" id="{AEA99271-212A-41CB-AED1-51727DD14754}"/>
              </a:ext>
            </a:extLst>
          </p:cNvPr>
          <p:cNvPicPr>
            <a:picLocks noChangeAspect="1"/>
          </p:cNvPicPr>
          <p:nvPr/>
        </p:nvPicPr>
        <p:blipFill>
          <a:blip r:embed="rId4"/>
          <a:stretch>
            <a:fillRect/>
          </a:stretch>
        </p:blipFill>
        <p:spPr>
          <a:xfrm>
            <a:off x="5545438" y="4191912"/>
            <a:ext cx="2986562" cy="2238576"/>
          </a:xfrm>
          <a:prstGeom prst="rect">
            <a:avLst/>
          </a:prstGeom>
        </p:spPr>
      </p:pic>
    </p:spTree>
    <p:extLst>
      <p:ext uri="{BB962C8B-B14F-4D97-AF65-F5344CB8AC3E}">
        <p14:creationId xmlns:p14="http://schemas.microsoft.com/office/powerpoint/2010/main" val="10140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402080"/>
            <a:ext cx="8099760" cy="4635314"/>
          </a:xfrm>
        </p:spPr>
        <p:txBody>
          <a:bodyPr/>
          <a:lstStyle/>
          <a:p>
            <a:r>
              <a:rPr lang="de-DE" dirty="0"/>
              <a:t>Sunrise </a:t>
            </a:r>
            <a:r>
              <a:rPr lang="de-DE" dirty="0" err="1"/>
              <a:t>medical</a:t>
            </a:r>
            <a:r>
              <a:rPr lang="de-DE" dirty="0"/>
              <a:t> – Quickie – </a:t>
            </a:r>
            <a:r>
              <a:rPr lang="de-DE" dirty="0" err="1"/>
              <a:t>Wheeldrive</a:t>
            </a:r>
            <a:endParaRPr lang="de-DE" dirty="0"/>
          </a:p>
          <a:p>
            <a:r>
              <a:rPr lang="de-DE" dirty="0"/>
              <a:t>Einzigartiges Zwei-Greifring-Konzept</a:t>
            </a:r>
          </a:p>
          <a:p>
            <a:r>
              <a:rPr lang="de-DE" dirty="0"/>
              <a:t>Restkraftunterstützung</a:t>
            </a:r>
          </a:p>
          <a:p>
            <a:r>
              <a:rPr lang="de-DE" dirty="0"/>
              <a:t>dauerhaft motorische Unterstützung ohne Kraftanstrengung </a:t>
            </a:r>
          </a:p>
          <a:p>
            <a:pPr marL="0" indent="0">
              <a:buNone/>
            </a:pPr>
            <a:endParaRPr lang="de-DE" dirty="0"/>
          </a:p>
          <a:p>
            <a:pPr marL="0" indent="0">
              <a:buNone/>
            </a:pPr>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 – elektrische Räder</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pic>
        <p:nvPicPr>
          <p:cNvPr id="6" name="Grafik 5">
            <a:extLst>
              <a:ext uri="{FF2B5EF4-FFF2-40B4-BE49-F238E27FC236}">
                <a16:creationId xmlns="" xmlns:a16="http://schemas.microsoft.com/office/drawing/2014/main" id="{D3233EFA-24F3-4B1B-8A75-5D7F75356231}"/>
              </a:ext>
            </a:extLst>
          </p:cNvPr>
          <p:cNvPicPr>
            <a:picLocks noChangeAspect="1"/>
          </p:cNvPicPr>
          <p:nvPr/>
        </p:nvPicPr>
        <p:blipFill>
          <a:blip r:embed="rId3"/>
          <a:stretch>
            <a:fillRect/>
          </a:stretch>
        </p:blipFill>
        <p:spPr>
          <a:xfrm>
            <a:off x="0" y="4144000"/>
            <a:ext cx="2134743" cy="2370927"/>
          </a:xfrm>
          <a:prstGeom prst="rect">
            <a:avLst/>
          </a:prstGeom>
        </p:spPr>
      </p:pic>
      <p:pic>
        <p:nvPicPr>
          <p:cNvPr id="11" name="Grafik 10">
            <a:extLst>
              <a:ext uri="{FF2B5EF4-FFF2-40B4-BE49-F238E27FC236}">
                <a16:creationId xmlns="" xmlns:a16="http://schemas.microsoft.com/office/drawing/2014/main" id="{6CA7B7B8-EEBA-4362-ABF8-74800FDBFFB0}"/>
              </a:ext>
            </a:extLst>
          </p:cNvPr>
          <p:cNvPicPr>
            <a:picLocks noChangeAspect="1"/>
          </p:cNvPicPr>
          <p:nvPr/>
        </p:nvPicPr>
        <p:blipFill>
          <a:blip r:embed="rId4"/>
          <a:stretch>
            <a:fillRect/>
          </a:stretch>
        </p:blipFill>
        <p:spPr>
          <a:xfrm>
            <a:off x="2134743" y="4199781"/>
            <a:ext cx="3473606" cy="2259363"/>
          </a:xfrm>
          <a:prstGeom prst="rect">
            <a:avLst/>
          </a:prstGeom>
        </p:spPr>
      </p:pic>
      <p:pic>
        <p:nvPicPr>
          <p:cNvPr id="13" name="Grafik 12">
            <a:extLst>
              <a:ext uri="{FF2B5EF4-FFF2-40B4-BE49-F238E27FC236}">
                <a16:creationId xmlns="" xmlns:a16="http://schemas.microsoft.com/office/drawing/2014/main" id="{99F0421F-C62A-4FD8-B827-6F2C27991E14}"/>
              </a:ext>
            </a:extLst>
          </p:cNvPr>
          <p:cNvPicPr>
            <a:picLocks noChangeAspect="1"/>
          </p:cNvPicPr>
          <p:nvPr/>
        </p:nvPicPr>
        <p:blipFill rotWithShape="1">
          <a:blip r:embed="rId5"/>
          <a:srcRect b="14294"/>
          <a:stretch/>
        </p:blipFill>
        <p:spPr>
          <a:xfrm>
            <a:off x="5569187" y="4199781"/>
            <a:ext cx="3051809" cy="2391369"/>
          </a:xfrm>
          <a:prstGeom prst="rect">
            <a:avLst/>
          </a:prstGeom>
        </p:spPr>
      </p:pic>
    </p:spTree>
    <p:extLst>
      <p:ext uri="{BB962C8B-B14F-4D97-AF65-F5344CB8AC3E}">
        <p14:creationId xmlns:p14="http://schemas.microsoft.com/office/powerpoint/2010/main" val="274910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Joystick </a:t>
            </a:r>
            <a:r>
              <a:rPr lang="mr-IN" dirty="0"/>
              <a:t>–</a:t>
            </a:r>
            <a:r>
              <a:rPr lang="de-DE" dirty="0"/>
              <a:t> je nach Einschränkung</a:t>
            </a:r>
          </a:p>
          <a:p>
            <a:r>
              <a:rPr lang="de-DE" dirty="0"/>
              <a:t>Druckabhängig</a:t>
            </a:r>
          </a:p>
          <a:p>
            <a:r>
              <a:rPr lang="de-DE" dirty="0"/>
              <a:t>Kalibrierbar</a:t>
            </a:r>
          </a:p>
          <a:p>
            <a:endParaRPr lang="de-DE" dirty="0"/>
          </a:p>
          <a:p>
            <a:pPr marL="0" indent="0">
              <a:buNone/>
            </a:pPr>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Bestehende Konzepte</a:t>
            </a:r>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1050309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2021180"/>
            <a:ext cx="3741120" cy="4104983"/>
          </a:xfrm>
        </p:spPr>
        <p:txBody>
          <a:bodyPr>
            <a:normAutofit/>
          </a:bodyPr>
          <a:lstStyle/>
          <a:p>
            <a:pPr marL="457200" indent="-457200">
              <a:buFont typeface="+mj-lt"/>
              <a:buAutoNum type="arabicPeriod"/>
            </a:pPr>
            <a:r>
              <a:rPr lang="de-DE" sz="2400" dirty="0"/>
              <a:t>Stecknarbe </a:t>
            </a:r>
            <a:r>
              <a:rPr lang="mr-IN" sz="2400" dirty="0"/>
              <a:t>–</a:t>
            </a:r>
            <a:r>
              <a:rPr lang="de-DE" sz="2400" dirty="0"/>
              <a:t> unabhängig</a:t>
            </a:r>
          </a:p>
          <a:p>
            <a:pPr marL="457200" indent="-457200">
              <a:buFont typeface="+mj-lt"/>
              <a:buAutoNum type="arabicPeriod"/>
            </a:pPr>
            <a:r>
              <a:rPr lang="de-DE" sz="2400" dirty="0"/>
              <a:t>Sichere Stoppfunktion</a:t>
            </a:r>
          </a:p>
          <a:p>
            <a:pPr marL="457200" indent="-457200">
              <a:buFont typeface="+mj-lt"/>
              <a:buAutoNum type="arabicPeriod"/>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46</a:t>
            </a:fld>
            <a:endParaRPr lang="de-DE" dirty="0"/>
          </a:p>
        </p:txBody>
      </p:sp>
      <p:sp>
        <p:nvSpPr>
          <p:cNvPr id="7" name="Titel 1"/>
          <p:cNvSpPr txBox="1">
            <a:spLocks/>
          </p:cNvSpPr>
          <p:nvPr/>
        </p:nvSpPr>
        <p:spPr>
          <a:xfrm>
            <a:off x="648001" y="712147"/>
            <a:ext cx="7520410"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b="0" dirty="0"/>
              <a:t>Bestehende Systeme</a:t>
            </a:r>
          </a:p>
        </p:txBody>
      </p:sp>
      <p:sp>
        <p:nvSpPr>
          <p:cNvPr id="9" name="Titel 1"/>
          <p:cNvSpPr txBox="1">
            <a:spLocks/>
          </p:cNvSpPr>
          <p:nvPr/>
        </p:nvSpPr>
        <p:spPr>
          <a:xfrm>
            <a:off x="648001"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Vorteile</a:t>
            </a:r>
          </a:p>
        </p:txBody>
      </p:sp>
      <p:sp>
        <p:nvSpPr>
          <p:cNvPr id="10" name="Titel 1"/>
          <p:cNvSpPr txBox="1">
            <a:spLocks/>
          </p:cNvSpPr>
          <p:nvPr/>
        </p:nvSpPr>
        <p:spPr>
          <a:xfrm>
            <a:off x="4671360" y="1227298"/>
            <a:ext cx="4023359" cy="4826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Nachteile</a:t>
            </a:r>
          </a:p>
        </p:txBody>
      </p:sp>
      <p:sp>
        <p:nvSpPr>
          <p:cNvPr id="11" name="Inhaltsplatzhalter 2"/>
          <p:cNvSpPr txBox="1">
            <a:spLocks/>
          </p:cNvSpPr>
          <p:nvPr/>
        </p:nvSpPr>
        <p:spPr>
          <a:xfrm>
            <a:off x="4671360" y="2021180"/>
            <a:ext cx="3741120" cy="410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de-DE" sz="2400" dirty="0"/>
              <a:t>Hohes Gewicht</a:t>
            </a:r>
          </a:p>
          <a:p>
            <a:pPr marL="457200" indent="-457200">
              <a:buFont typeface="+mj-lt"/>
              <a:buAutoNum type="arabicPeriod"/>
            </a:pPr>
            <a:r>
              <a:rPr lang="de-DE" sz="2400" dirty="0"/>
              <a:t>Keine eigene Weiterentwicklung – eigene Personalisierung</a:t>
            </a:r>
          </a:p>
          <a:p>
            <a:pPr marL="457200" indent="-457200">
              <a:buFont typeface="+mj-lt"/>
              <a:buAutoNum type="arabicPeriod"/>
            </a:pPr>
            <a:r>
              <a:rPr lang="de-DE" sz="2400" dirty="0"/>
              <a:t>Keine Portierbarkeit auf andere Rollstühle</a:t>
            </a:r>
          </a:p>
        </p:txBody>
      </p:sp>
      <p:sp>
        <p:nvSpPr>
          <p:cNvPr id="12" name="TextBox 11"/>
          <p:cNvSpPr txBox="1"/>
          <p:nvPr/>
        </p:nvSpPr>
        <p:spPr>
          <a:xfrm>
            <a:off x="3151299" y="6437376"/>
            <a:ext cx="2513830" cy="253916"/>
          </a:xfrm>
          <a:prstGeom prst="rect">
            <a:avLst/>
          </a:prstGeom>
          <a:noFill/>
        </p:spPr>
        <p:txBody>
          <a:bodyPr wrap="none" rtlCol="0">
            <a:spAutoFit/>
          </a:bodyPr>
          <a:lstStyle/>
          <a:p>
            <a:pPr algn="ctr"/>
            <a:r>
              <a:rPr lang="en-US" sz="1050" dirty="0"/>
              <a:t>HSHL – ITD 6. Semester </a:t>
            </a:r>
            <a:r>
              <a:rPr lang="mr-IN" sz="1050" dirty="0"/>
              <a:t>–</a:t>
            </a:r>
            <a:r>
              <a:rPr lang="en-US" sz="1050" dirty="0"/>
              <a:t> Alexander Wilms</a:t>
            </a:r>
          </a:p>
        </p:txBody>
      </p:sp>
    </p:spTree>
    <p:extLst>
      <p:ext uri="{BB962C8B-B14F-4D97-AF65-F5344CB8AC3E}">
        <p14:creationId xmlns:p14="http://schemas.microsoft.com/office/powerpoint/2010/main" val="238742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Bisherige Lösungen sind immer auf Firmen-</a:t>
            </a:r>
            <a:r>
              <a:rPr lang="de-DE" sz="2800" dirty="0" err="1" smtClean="0"/>
              <a:t>Ecosysteme</a:t>
            </a:r>
            <a:r>
              <a:rPr lang="de-DE" sz="2800" dirty="0" smtClean="0"/>
              <a:t> gebunden</a:t>
            </a:r>
            <a:r>
              <a:rPr lang="de-DE" sz="2800" dirty="0"/>
              <a:t> </a:t>
            </a:r>
            <a:r>
              <a:rPr lang="de-DE" sz="2800" dirty="0" smtClean="0"/>
              <a:t>// Monopole</a:t>
            </a:r>
          </a:p>
          <a:p>
            <a:r>
              <a:rPr lang="de-DE" sz="2800" dirty="0" smtClean="0"/>
              <a:t>Open Source Gedanke</a:t>
            </a:r>
          </a:p>
          <a:p>
            <a:r>
              <a:rPr lang="de-DE" sz="2800" dirty="0" smtClean="0"/>
              <a:t>DIY</a:t>
            </a:r>
          </a:p>
          <a:p>
            <a:r>
              <a:rPr lang="de-DE" sz="2800" dirty="0" smtClean="0"/>
              <a:t>Haftungsfragen aushebeln durch RTOS </a:t>
            </a:r>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Abgrenzung zu bestehenden Lösungen </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2930288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Problematik Krankenkasse</a:t>
            </a:r>
          </a:p>
          <a:p>
            <a:r>
              <a:rPr lang="de-DE" dirty="0" smtClean="0"/>
              <a:t>Schwere Räder mit Narbenantrieb teilweise nicht selbst </a:t>
            </a:r>
            <a:r>
              <a:rPr lang="de-DE" dirty="0" err="1" smtClean="0"/>
              <a:t>montierbar</a:t>
            </a:r>
            <a:endParaRPr lang="de-DE" dirty="0" smtClean="0"/>
          </a:p>
          <a:p>
            <a:r>
              <a:rPr lang="de-DE" dirty="0" smtClean="0"/>
              <a:t>Fährt einen Custom Rollstuhl (Skatepark)</a:t>
            </a:r>
          </a:p>
          <a:p>
            <a:endParaRPr lang="de-DE" dirty="0"/>
          </a:p>
          <a:p>
            <a:r>
              <a:rPr lang="de-DE" dirty="0" smtClean="0"/>
              <a:t>Idee Handreifen als Steuerung!</a:t>
            </a:r>
          </a:p>
          <a:p>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48</a:t>
            </a:fld>
            <a:endParaRPr lang="de-DE" dirty="0"/>
          </a:p>
        </p:txBody>
      </p:sp>
      <p:sp>
        <p:nvSpPr>
          <p:cNvPr id="6" name="TextBox 5"/>
          <p:cNvSpPr txBox="1"/>
          <p:nvPr/>
        </p:nvSpPr>
        <p:spPr>
          <a:xfrm>
            <a:off x="3151291"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Philipp Experteninterview	</a:t>
            </a:r>
            <a:endParaRPr lang="de-DE" sz="2400" dirty="0"/>
          </a:p>
        </p:txBody>
      </p:sp>
    </p:spTree>
    <p:extLst>
      <p:ext uri="{BB962C8B-B14F-4D97-AF65-F5344CB8AC3E}">
        <p14:creationId xmlns:p14="http://schemas.microsoft.com/office/powerpoint/2010/main" val="4886292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Philipp </a:t>
            </a:r>
            <a:r>
              <a:rPr lang="de-DE" sz="2800" dirty="0" err="1" smtClean="0"/>
              <a:t>Berens</a:t>
            </a:r>
            <a:endParaRPr lang="de-DE" sz="2800" dirty="0" smtClean="0"/>
          </a:p>
          <a:p>
            <a:endParaRPr lang="de-DE" sz="2800" dirty="0" smtClean="0"/>
          </a:p>
          <a:p>
            <a:pPr lvl="1"/>
            <a:r>
              <a:rPr lang="de-DE" sz="2400" dirty="0" smtClean="0"/>
              <a:t>M. Psychologie in Düsseldorf</a:t>
            </a:r>
          </a:p>
          <a:p>
            <a:pPr lvl="1"/>
            <a:r>
              <a:rPr lang="de-DE" sz="2400" dirty="0" smtClean="0"/>
              <a:t>Hohes </a:t>
            </a:r>
            <a:r>
              <a:rPr lang="de-DE" sz="2400" dirty="0" smtClean="0"/>
              <a:t>Mobilitätsbedürfnis und </a:t>
            </a:r>
            <a:r>
              <a:rPr lang="de-DE" sz="2400" dirty="0" err="1" smtClean="0"/>
              <a:t>Aktivitätenprofil</a:t>
            </a:r>
            <a:endParaRPr lang="de-DE" sz="2400" dirty="0" smtClean="0"/>
          </a:p>
          <a:p>
            <a:pPr lvl="1"/>
            <a:r>
              <a:rPr lang="de-DE" sz="2400" dirty="0" smtClean="0"/>
              <a:t>Wunschlösung: </a:t>
            </a:r>
            <a:r>
              <a:rPr lang="de-DE" sz="2400" dirty="0" err="1" smtClean="0"/>
              <a:t>Plug‘n‘Play</a:t>
            </a: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49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Experteninterview Philipp</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613" y="3877234"/>
            <a:ext cx="1313678" cy="23354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225" y="3877234"/>
            <a:ext cx="1313678" cy="233542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225" y="768252"/>
            <a:ext cx="2739066" cy="2655372"/>
          </a:xfrm>
          <a:prstGeom prst="rect">
            <a:avLst/>
          </a:prstGeom>
        </p:spPr>
      </p:pic>
    </p:spTree>
    <p:extLst>
      <p:ext uri="{BB962C8B-B14F-4D97-AF65-F5344CB8AC3E}">
        <p14:creationId xmlns:p14="http://schemas.microsoft.com/office/powerpoint/2010/main" val="838583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a:t>
            </a:fld>
            <a:endParaRPr lang="de-DE" dirty="0"/>
          </a:p>
        </p:txBody>
      </p:sp>
      <p:sp>
        <p:nvSpPr>
          <p:cNvPr id="6" name="TextBox 5"/>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Projektplan:</a:t>
            </a:r>
            <a:endParaRPr lang="de-DE" sz="2400" dirty="0"/>
          </a:p>
        </p:txBody>
      </p:sp>
      <p:sp>
        <p:nvSpPr>
          <p:cNvPr id="2" name="Content Placeholder 1"/>
          <p:cNvSpPr>
            <a:spLocks noGrp="1"/>
          </p:cNvSpPr>
          <p:nvPr>
            <p:ph idx="1"/>
          </p:nvPr>
        </p:nvSpPr>
        <p:spPr/>
        <p:txBody>
          <a:bodyPr/>
          <a:lstStyle/>
          <a:p>
            <a:r>
              <a:rPr lang="en-US" dirty="0" err="1" smtClean="0"/>
              <a:t>Es</a:t>
            </a:r>
            <a:r>
              <a:rPr lang="en-US" dirty="0" smtClean="0"/>
              <a:t> </a:t>
            </a:r>
            <a:r>
              <a:rPr lang="en-US" dirty="0" err="1" smtClean="0"/>
              <a:t>wär</a:t>
            </a:r>
            <a:r>
              <a:rPr lang="en-US" dirty="0" smtClean="0"/>
              <a:t> </a:t>
            </a:r>
            <a:r>
              <a:rPr lang="en-US" b="1" dirty="0" err="1" smtClean="0"/>
              <a:t>gelogen</a:t>
            </a:r>
            <a:r>
              <a:rPr lang="en-US" dirty="0" smtClean="0"/>
              <a:t> </a:t>
            </a:r>
            <a:r>
              <a:rPr lang="en-US" dirty="0" err="1" smtClean="0"/>
              <a:t>wenn</a:t>
            </a:r>
            <a:r>
              <a:rPr lang="en-US" dirty="0" smtClean="0"/>
              <a:t> </a:t>
            </a:r>
            <a:r>
              <a:rPr lang="en-US" dirty="0" err="1" smtClean="0"/>
              <a:t>wir</a:t>
            </a:r>
            <a:r>
              <a:rPr lang="en-US" dirty="0" smtClean="0"/>
              <a:t> </a:t>
            </a:r>
            <a:r>
              <a:rPr lang="en-US" dirty="0" err="1" smtClean="0"/>
              <a:t>sagen</a:t>
            </a:r>
            <a:r>
              <a:rPr lang="en-US" dirty="0" smtClean="0"/>
              <a:t>:</a:t>
            </a:r>
          </a:p>
          <a:p>
            <a:pPr lvl="1"/>
            <a:r>
              <a:rPr lang="en-US" b="1" dirty="0" err="1" smtClean="0"/>
              <a:t>Wir</a:t>
            </a:r>
            <a:r>
              <a:rPr lang="en-US" b="1" dirty="0" smtClean="0"/>
              <a:t> </a:t>
            </a:r>
            <a:r>
              <a:rPr lang="en-US" b="1" dirty="0" err="1" smtClean="0"/>
              <a:t>hatten</a:t>
            </a:r>
            <a:r>
              <a:rPr lang="en-US" b="1" dirty="0" smtClean="0"/>
              <a:t> </a:t>
            </a:r>
            <a:r>
              <a:rPr lang="en-US" b="1" dirty="0" err="1" smtClean="0"/>
              <a:t>einen</a:t>
            </a:r>
            <a:r>
              <a:rPr lang="en-US" b="1" dirty="0" smtClean="0"/>
              <a:t> </a:t>
            </a:r>
            <a:r>
              <a:rPr lang="en-US" b="1" dirty="0" err="1" smtClean="0"/>
              <a:t>Projektplan</a:t>
            </a:r>
            <a:endParaRPr lang="en-US" b="1" dirty="0"/>
          </a:p>
        </p:txBody>
      </p:sp>
      <p:sp>
        <p:nvSpPr>
          <p:cNvPr id="8" name="Content Placeholder 1"/>
          <p:cNvSpPr txBox="1">
            <a:spLocks/>
          </p:cNvSpPr>
          <p:nvPr/>
        </p:nvSpPr>
        <p:spPr>
          <a:xfrm>
            <a:off x="4194048" y="883853"/>
            <a:ext cx="4337952" cy="953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Zeitraum</a:t>
            </a:r>
            <a:r>
              <a:rPr lang="en-US" sz="2000" dirty="0" smtClean="0"/>
              <a:t>: </a:t>
            </a:r>
            <a:r>
              <a:rPr lang="en-US" sz="2000" dirty="0" err="1" smtClean="0"/>
              <a:t>Sommersemester</a:t>
            </a:r>
            <a:r>
              <a:rPr lang="en-US" sz="2000" dirty="0" smtClean="0"/>
              <a:t> 2018</a:t>
            </a:r>
          </a:p>
          <a:p>
            <a:pPr marL="0" indent="0">
              <a:buNone/>
            </a:pPr>
            <a:r>
              <a:rPr lang="en-US" sz="2000" dirty="0" smtClean="0"/>
              <a:t>3. Mai – 26.Juli 2018</a:t>
            </a:r>
          </a:p>
        </p:txBody>
      </p:sp>
    </p:spTree>
    <p:extLst>
      <p:ext uri="{BB962C8B-B14F-4D97-AF65-F5344CB8AC3E}">
        <p14:creationId xmlns:p14="http://schemas.microsoft.com/office/powerpoint/2010/main" val="7467520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840939"/>
            <a:ext cx="7675432" cy="4104983"/>
          </a:xfrm>
        </p:spPr>
        <p:txBody>
          <a:bodyPr>
            <a:normAutofit/>
          </a:bodyPr>
          <a:lstStyle/>
          <a:p>
            <a:r>
              <a:rPr lang="de-DE" sz="2800" dirty="0" smtClean="0"/>
              <a:t>Frust:</a:t>
            </a:r>
          </a:p>
          <a:p>
            <a:pPr lvl="1"/>
            <a:r>
              <a:rPr lang="de-DE" sz="2400" dirty="0" smtClean="0"/>
              <a:t>Reparatur dauert teilweise 6 Wochen</a:t>
            </a:r>
          </a:p>
          <a:p>
            <a:pPr lvl="2"/>
            <a:r>
              <a:rPr lang="de-DE" sz="2000" dirty="0" err="1" smtClean="0"/>
              <a:t>Workarround</a:t>
            </a:r>
            <a:r>
              <a:rPr lang="de-DE" sz="2000" dirty="0" smtClean="0"/>
              <a:t>: Fahrradservices nutzen</a:t>
            </a:r>
          </a:p>
          <a:p>
            <a:pPr lvl="1"/>
            <a:r>
              <a:rPr lang="de-DE" sz="2400" dirty="0" smtClean="0"/>
              <a:t>Aktivrollstuhl aus NL </a:t>
            </a:r>
          </a:p>
          <a:p>
            <a:pPr lvl="2"/>
            <a:r>
              <a:rPr lang="de-DE" sz="2000" dirty="0" err="1" smtClean="0"/>
              <a:t>Maßgefertig</a:t>
            </a:r>
            <a:endParaRPr lang="de-DE" sz="2000" dirty="0" smtClean="0"/>
          </a:p>
          <a:p>
            <a:pPr lvl="2"/>
            <a:r>
              <a:rPr lang="de-DE" sz="2000" dirty="0" smtClean="0"/>
              <a:t>Vollgefedert</a:t>
            </a:r>
          </a:p>
          <a:p>
            <a:pPr lvl="2"/>
            <a:r>
              <a:rPr lang="de-DE" sz="2000" dirty="0" smtClean="0"/>
              <a:t>Sport (Halfpipe)</a:t>
            </a:r>
          </a:p>
          <a:p>
            <a:pPr lvl="1"/>
            <a:r>
              <a:rPr lang="de-DE" sz="2400" dirty="0" err="1" smtClean="0"/>
              <a:t>eFix</a:t>
            </a:r>
            <a:r>
              <a:rPr lang="de-DE" sz="2400" dirty="0" smtClean="0"/>
              <a:t> Räder sehr schwer, nicht selbst demontierbar</a:t>
            </a:r>
          </a:p>
          <a:p>
            <a:pPr lvl="1"/>
            <a:r>
              <a:rPr lang="de-DE" sz="2400" dirty="0" smtClean="0"/>
              <a:t>Große Rollstühle sorgen für Aufmerksamkeit</a:t>
            </a:r>
          </a:p>
          <a:p>
            <a:pPr lvl="2"/>
            <a:r>
              <a:rPr lang="de-DE" sz="2000" dirty="0" smtClean="0"/>
              <a:t>Unpersönlich </a:t>
            </a:r>
            <a:r>
              <a:rPr lang="de-DE" sz="2000" dirty="0" smtClean="0">
                <a:sym typeface="Wingdings"/>
              </a:rPr>
              <a:t> behindern</a:t>
            </a:r>
            <a:endParaRPr lang="de-DE" sz="2000" dirty="0" smtClean="0"/>
          </a:p>
          <a:p>
            <a:pPr lvl="1"/>
            <a:endParaRPr lang="de-DE"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smtClean="0"/>
              <a:t>Experteninterview</a:t>
            </a:r>
            <a:endParaRPr lang="de-DE" sz="2400" dirty="0"/>
          </a:p>
        </p:txBody>
      </p:sp>
      <p:sp>
        <p:nvSpPr>
          <p:cNvPr id="8" name="TextBox 7"/>
          <p:cNvSpPr txBox="1"/>
          <p:nvPr/>
        </p:nvSpPr>
        <p:spPr>
          <a:xfrm>
            <a:off x="3151299" y="6437376"/>
            <a:ext cx="2513830"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Alexander Wilms</a:t>
            </a:r>
            <a:endParaRPr lang="en-US" sz="1050" dirty="0"/>
          </a:p>
        </p:txBody>
      </p:sp>
    </p:spTree>
    <p:extLst>
      <p:ext uri="{BB962C8B-B14F-4D97-AF65-F5344CB8AC3E}">
        <p14:creationId xmlns:p14="http://schemas.microsoft.com/office/powerpoint/2010/main" val="13206938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Android / iOS </a:t>
            </a:r>
            <a:r>
              <a:rPr lang="de-DE" sz="2400" b="1" dirty="0" err="1" smtClean="0"/>
              <a:t>Appentwicklung</a:t>
            </a:r>
            <a:r>
              <a:rPr lang="de-DE" sz="2400" b="1" dirty="0" smtClean="0"/>
              <a:t> / Konzeption / </a:t>
            </a:r>
            <a:r>
              <a:rPr lang="de-DE" sz="2400" b="1" dirty="0" err="1" smtClean="0"/>
              <a:t>Mockups</a:t>
            </a:r>
            <a:endParaRPr lang="de-DE" sz="2400" dirty="0" smtClean="0"/>
          </a:p>
        </p:txBody>
      </p:sp>
      <p:sp>
        <p:nvSpPr>
          <p:cNvPr id="6" name="TextBox 5"/>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endParaRPr lang="en-US" sz="1050" dirty="0"/>
          </a:p>
        </p:txBody>
      </p:sp>
    </p:spTree>
    <p:extLst>
      <p:ext uri="{BB962C8B-B14F-4D97-AF65-F5344CB8AC3E}">
        <p14:creationId xmlns:p14="http://schemas.microsoft.com/office/powerpoint/2010/main" val="18472428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52</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 - Ideen</a:t>
            </a:r>
            <a:endParaRPr lang="de-DE" sz="2400"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l="17762" t="25075" r="7761" b="21791"/>
          <a:stretch/>
        </p:blipFill>
        <p:spPr>
          <a:xfrm rot="5400000">
            <a:off x="2996933" y="2884687"/>
            <a:ext cx="3794365" cy="2030251"/>
          </a:xfrm>
          <a:prstGeom prst="rect">
            <a:avLst/>
          </a:prstGeom>
        </p:spPr>
      </p:pic>
      <p:pic>
        <p:nvPicPr>
          <p:cNvPr id="8" name="Grafik 7"/>
          <p:cNvPicPr>
            <a:picLocks noChangeAspect="1"/>
          </p:cNvPicPr>
          <p:nvPr/>
        </p:nvPicPr>
        <p:blipFill rotWithShape="1">
          <a:blip r:embed="rId3">
            <a:extLst>
              <a:ext uri="{28A0092B-C50C-407E-A947-70E740481C1C}">
                <a14:useLocalDpi xmlns:a14="http://schemas.microsoft.com/office/drawing/2010/main" val="0"/>
              </a:ext>
            </a:extLst>
          </a:blip>
          <a:srcRect l="5971" t="20497" r="2836" b="13433"/>
          <a:stretch/>
        </p:blipFill>
        <p:spPr>
          <a:xfrm rot="5400000">
            <a:off x="-218307" y="2868939"/>
            <a:ext cx="3794364" cy="2061750"/>
          </a:xfrm>
          <a:prstGeom prst="rect">
            <a:avLst/>
          </a:prstGeom>
        </p:spPr>
      </p:pic>
    </p:spTree>
    <p:extLst>
      <p:ext uri="{BB962C8B-B14F-4D97-AF65-F5344CB8AC3E}">
        <p14:creationId xmlns:p14="http://schemas.microsoft.com/office/powerpoint/2010/main" val="1897295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53</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224921" y="691994"/>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 – </a:t>
            </a:r>
          </a:p>
          <a:p>
            <a:r>
              <a:rPr lang="de-DE" sz="2400" dirty="0" smtClean="0"/>
              <a:t> Ideen</a:t>
            </a:r>
            <a:endParaRPr lang="de-DE" sz="2400"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l="4030" t="17711" r="4030" b="15423"/>
          <a:stretch/>
        </p:blipFill>
        <p:spPr>
          <a:xfrm rot="10800000">
            <a:off x="3830367" y="796808"/>
            <a:ext cx="4442326" cy="2423087"/>
          </a:xfrm>
          <a:prstGeom prst="rect">
            <a:avLst/>
          </a:prstGeom>
        </p:spPr>
      </p:pic>
      <p:pic>
        <p:nvPicPr>
          <p:cNvPr id="8" name="Grafik 7"/>
          <p:cNvPicPr>
            <a:picLocks noChangeAspect="1"/>
          </p:cNvPicPr>
          <p:nvPr/>
        </p:nvPicPr>
        <p:blipFill rotWithShape="1">
          <a:blip r:embed="rId3">
            <a:extLst>
              <a:ext uri="{28A0092B-C50C-407E-A947-70E740481C1C}">
                <a14:useLocalDpi xmlns:a14="http://schemas.microsoft.com/office/drawing/2010/main" val="0"/>
              </a:ext>
            </a:extLst>
          </a:blip>
          <a:srcRect l="6666" t="13333" r="7500" b="24444"/>
          <a:stretch/>
        </p:blipFill>
        <p:spPr>
          <a:xfrm rot="10800000">
            <a:off x="532348" y="3397588"/>
            <a:ext cx="4498501" cy="2445787"/>
          </a:xfrm>
          <a:prstGeom prst="rect">
            <a:avLst/>
          </a:prstGeom>
        </p:spPr>
      </p:pic>
    </p:spTree>
    <p:extLst>
      <p:ext uri="{BB962C8B-B14F-4D97-AF65-F5344CB8AC3E}">
        <p14:creationId xmlns:p14="http://schemas.microsoft.com/office/powerpoint/2010/main" val="2007504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54</a:t>
            </a:fld>
            <a:endParaRPr lang="de-DE" dirty="0"/>
          </a:p>
        </p:txBody>
      </p:sp>
      <p:sp>
        <p:nvSpPr>
          <p:cNvPr id="6" name="TextBox 5"/>
          <p:cNvSpPr txBox="1"/>
          <p:nvPr/>
        </p:nvSpPr>
        <p:spPr>
          <a:xfrm>
            <a:off x="3139275"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a:t>
            </a:r>
            <a:endParaRPr lang="de-DE" sz="2400" dirty="0"/>
          </a:p>
        </p:txBody>
      </p:sp>
      <p:sp>
        <p:nvSpPr>
          <p:cNvPr id="2" name="Inhaltsplatzhalter 1"/>
          <p:cNvSpPr>
            <a:spLocks noGrp="1"/>
          </p:cNvSpPr>
          <p:nvPr>
            <p:ph idx="1"/>
          </p:nvPr>
        </p:nvSpPr>
        <p:spPr/>
        <p:txBody>
          <a:bodyPr>
            <a:normAutofit/>
          </a:bodyPr>
          <a:lstStyle/>
          <a:p>
            <a:r>
              <a:rPr lang="de-DE" sz="1800" dirty="0" smtClean="0"/>
              <a:t>Technische Systeme &gt; müssen Rücksicht auf menschliche 								      Bedürfnisse nehmen</a:t>
            </a:r>
          </a:p>
          <a:p>
            <a:r>
              <a:rPr lang="de-DE" sz="1800" dirty="0" smtClean="0"/>
              <a:t>Anwendungen muss sich gegebenen Kontext anpassen</a:t>
            </a:r>
          </a:p>
          <a:p>
            <a:pPr lvl="1"/>
            <a:r>
              <a:rPr lang="de-DE" sz="1400" dirty="0" smtClean="0"/>
              <a:t>Gerätespezifische Bedingungen, z.B. Größe des Displays</a:t>
            </a:r>
          </a:p>
          <a:p>
            <a:pPr lvl="1"/>
            <a:r>
              <a:rPr lang="de-DE" sz="1400" dirty="0" smtClean="0"/>
              <a:t>Kontextmerkmale, z.B. technische Versiertheit des Nutzers</a:t>
            </a:r>
          </a:p>
          <a:p>
            <a:pPr marL="457200" lvl="1" indent="0">
              <a:buNone/>
            </a:pPr>
            <a:endParaRPr lang="de-DE" sz="1400" dirty="0" smtClean="0"/>
          </a:p>
          <a:p>
            <a:pPr marL="457200" lvl="1" indent="0">
              <a:buNone/>
            </a:pPr>
            <a:r>
              <a:rPr lang="de-DE" sz="1800" dirty="0" smtClean="0"/>
              <a:t>&gt;&gt;keine dynamische Anpassung = keine positive User Experience</a:t>
            </a:r>
          </a:p>
          <a:p>
            <a:pPr marL="457200" lvl="1" indent="0">
              <a:buNone/>
            </a:pPr>
            <a:endParaRPr lang="de-DE" sz="1800" dirty="0" smtClean="0"/>
          </a:p>
          <a:p>
            <a:r>
              <a:rPr lang="de-DE" sz="1800" dirty="0" err="1" smtClean="0"/>
              <a:t>Usability</a:t>
            </a:r>
            <a:r>
              <a:rPr lang="de-DE" sz="1800" dirty="0" smtClean="0"/>
              <a:t> stellt entscheidendes </a:t>
            </a:r>
            <a:r>
              <a:rPr lang="de-DE" sz="1800" dirty="0" err="1" smtClean="0"/>
              <a:t>Qualitäskriterium</a:t>
            </a:r>
            <a:r>
              <a:rPr lang="de-DE" sz="1800" dirty="0" smtClean="0"/>
              <a:t> für Endanwender da</a:t>
            </a:r>
          </a:p>
          <a:p>
            <a:r>
              <a:rPr lang="de-DE" sz="1800" dirty="0" smtClean="0"/>
              <a:t>Schlechte Bedienbarkeit löst Abneigung aus </a:t>
            </a:r>
            <a:endParaRPr lang="de-DE" sz="1400" dirty="0"/>
          </a:p>
          <a:p>
            <a:pPr marL="457200" lvl="1" indent="0">
              <a:buNone/>
            </a:pPr>
            <a:endParaRPr lang="de-DE" sz="1800" dirty="0" smtClean="0"/>
          </a:p>
          <a:p>
            <a:pPr marL="457200" lvl="1" indent="0">
              <a:buNone/>
            </a:pPr>
            <a:endParaRPr lang="de-DE" sz="1800" dirty="0"/>
          </a:p>
          <a:p>
            <a:pPr marL="457200" lvl="1" indent="0">
              <a:buNone/>
            </a:pPr>
            <a:endParaRPr lang="de-DE" sz="1800" dirty="0" smtClean="0"/>
          </a:p>
          <a:p>
            <a:endParaRPr lang="de-DE" sz="1800" dirty="0"/>
          </a:p>
        </p:txBody>
      </p:sp>
    </p:spTree>
    <p:extLst>
      <p:ext uri="{BB962C8B-B14F-4D97-AF65-F5344CB8AC3E}">
        <p14:creationId xmlns:p14="http://schemas.microsoft.com/office/powerpoint/2010/main" val="1016284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55</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a:t>
            </a:r>
            <a:endParaRPr lang="de-DE" sz="2400" dirty="0"/>
          </a:p>
        </p:txBody>
      </p:sp>
      <p:sp>
        <p:nvSpPr>
          <p:cNvPr id="2" name="Inhaltsplatzhalter 1"/>
          <p:cNvSpPr>
            <a:spLocks noGrp="1"/>
          </p:cNvSpPr>
          <p:nvPr>
            <p:ph idx="1"/>
          </p:nvPr>
        </p:nvSpPr>
        <p:spPr/>
        <p:txBody>
          <a:bodyPr>
            <a:normAutofit/>
          </a:bodyPr>
          <a:lstStyle/>
          <a:p>
            <a:r>
              <a:rPr lang="de-DE" sz="1800" dirty="0" smtClean="0"/>
              <a:t>Gebrauchstauglichkeit ist</a:t>
            </a:r>
          </a:p>
          <a:p>
            <a:endParaRPr lang="de-DE" sz="1400" dirty="0" smtClean="0"/>
          </a:p>
          <a:p>
            <a:pPr lvl="1"/>
            <a:r>
              <a:rPr lang="de-DE" sz="1800" dirty="0" smtClean="0"/>
              <a:t>Effektivität:		Ziel richtig, mit möglichst wenigen 								Fehlhandlungen erledigen </a:t>
            </a:r>
          </a:p>
          <a:p>
            <a:pPr lvl="1"/>
            <a:r>
              <a:rPr lang="de-DE" sz="1800" dirty="0" smtClean="0"/>
              <a:t>Effizient:			Ziel erreicht, bei Einsatz von möglichst 							wenigen Ressourcen</a:t>
            </a:r>
          </a:p>
          <a:p>
            <a:pPr lvl="1"/>
            <a:r>
              <a:rPr lang="de-DE" sz="1800" dirty="0" smtClean="0"/>
              <a:t>Zufriedenheit:		Müssen messbar gemacht werden</a:t>
            </a:r>
          </a:p>
          <a:p>
            <a:pPr lvl="1"/>
            <a:endParaRPr lang="de-DE" sz="1800" dirty="0" smtClean="0"/>
          </a:p>
          <a:p>
            <a:r>
              <a:rPr lang="de-DE" sz="1800" dirty="0" smtClean="0"/>
              <a:t>User- Experience</a:t>
            </a:r>
            <a:endParaRPr lang="de-DE" sz="1400" dirty="0"/>
          </a:p>
          <a:p>
            <a:pPr marL="457200" lvl="1" indent="0">
              <a:buNone/>
            </a:pPr>
            <a:r>
              <a:rPr lang="de-DE" sz="1800" dirty="0" smtClean="0"/>
              <a:t>- weiteres </a:t>
            </a:r>
            <a:r>
              <a:rPr lang="de-DE" sz="1800" dirty="0"/>
              <a:t>Zufriedenheitsmerkmal </a:t>
            </a:r>
          </a:p>
          <a:p>
            <a:pPr marL="457200" lvl="1" indent="0">
              <a:buNone/>
            </a:pPr>
            <a:r>
              <a:rPr lang="de-DE" sz="1800" dirty="0" smtClean="0"/>
              <a:t>- Benutzer </a:t>
            </a:r>
            <a:r>
              <a:rPr lang="de-DE" sz="1800" dirty="0"/>
              <a:t>soll Spaß bei Benutzung des Systems </a:t>
            </a:r>
            <a:r>
              <a:rPr lang="de-DE" sz="1800" dirty="0" smtClean="0"/>
              <a:t>haben</a:t>
            </a:r>
            <a:endParaRPr lang="de-DE" sz="1800" dirty="0"/>
          </a:p>
        </p:txBody>
      </p:sp>
    </p:spTree>
    <p:extLst>
      <p:ext uri="{BB962C8B-B14F-4D97-AF65-F5344CB8AC3E}">
        <p14:creationId xmlns:p14="http://schemas.microsoft.com/office/powerpoint/2010/main" val="1758449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56</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Interaktionskonzept - Elemente</a:t>
            </a:r>
            <a:endParaRPr lang="de-DE" sz="2400" dirty="0"/>
          </a:p>
        </p:txBody>
      </p:sp>
      <p:sp>
        <p:nvSpPr>
          <p:cNvPr id="9" name="Inhaltsplatzhalter 1"/>
          <p:cNvSpPr>
            <a:spLocks noGrp="1"/>
          </p:cNvSpPr>
          <p:nvPr>
            <p:ph idx="1"/>
          </p:nvPr>
        </p:nvSpPr>
        <p:spPr>
          <a:xfrm>
            <a:off x="648000" y="2021180"/>
            <a:ext cx="7675432" cy="4104983"/>
          </a:xfrm>
        </p:spPr>
        <p:txBody>
          <a:bodyPr>
            <a:normAutofit/>
          </a:bodyPr>
          <a:lstStyle/>
          <a:p>
            <a:r>
              <a:rPr lang="de-DE" sz="1800" dirty="0" smtClean="0"/>
              <a:t>Start/ Stopp</a:t>
            </a:r>
          </a:p>
          <a:p>
            <a:r>
              <a:rPr lang="de-DE" sz="1800" dirty="0" smtClean="0"/>
              <a:t>Vorwärts/ Rückwärts</a:t>
            </a:r>
          </a:p>
          <a:p>
            <a:r>
              <a:rPr lang="de-DE" sz="1800" dirty="0" smtClean="0"/>
              <a:t>Vorwärts einrasten</a:t>
            </a:r>
          </a:p>
          <a:p>
            <a:r>
              <a:rPr lang="de-DE" sz="1800" dirty="0" smtClean="0"/>
              <a:t>Links/ Rechts</a:t>
            </a:r>
          </a:p>
          <a:p>
            <a:r>
              <a:rPr lang="de-DE" sz="1800" dirty="0" smtClean="0"/>
              <a:t>Speed</a:t>
            </a:r>
          </a:p>
          <a:p>
            <a:pPr marL="0" indent="0">
              <a:buNone/>
            </a:pPr>
            <a:endParaRPr lang="de-DE" sz="1800" dirty="0"/>
          </a:p>
          <a:p>
            <a:r>
              <a:rPr lang="de-DE" sz="1800" dirty="0" smtClean="0"/>
              <a:t>Akkuanzeige</a:t>
            </a:r>
          </a:p>
          <a:p>
            <a:r>
              <a:rPr lang="de-DE" sz="1800" dirty="0" smtClean="0"/>
              <a:t>Bluetooth Verbindungsanzeige</a:t>
            </a:r>
          </a:p>
          <a:p>
            <a:endParaRPr lang="de-DE" sz="1800" dirty="0"/>
          </a:p>
          <a:p>
            <a:r>
              <a:rPr lang="de-DE" sz="1800" dirty="0" smtClean="0"/>
              <a:t>Benutzeranzeige</a:t>
            </a:r>
          </a:p>
          <a:p>
            <a:r>
              <a:rPr lang="de-DE" sz="1800" dirty="0" smtClean="0"/>
              <a:t>Menüleiste</a:t>
            </a:r>
            <a:endParaRPr lang="de-DE" sz="1800" dirty="0"/>
          </a:p>
        </p:txBody>
      </p:sp>
    </p:spTree>
    <p:extLst>
      <p:ext uri="{BB962C8B-B14F-4D97-AF65-F5344CB8AC3E}">
        <p14:creationId xmlns:p14="http://schemas.microsoft.com/office/powerpoint/2010/main" val="590258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Herausforderungen: </a:t>
            </a:r>
            <a:r>
              <a:rPr lang="de-DE" sz="2400" dirty="0" err="1" smtClean="0"/>
              <a:t>VisualStudio</a:t>
            </a:r>
            <a:r>
              <a:rPr lang="de-DE" sz="2400" dirty="0" smtClean="0"/>
              <a:t> (Android)</a:t>
            </a:r>
            <a:endParaRPr lang="de-DE" sz="2400" dirty="0"/>
          </a:p>
        </p:txBody>
      </p:sp>
      <p:sp>
        <p:nvSpPr>
          <p:cNvPr id="9" name="Inhaltsplatzhalter 2"/>
          <p:cNvSpPr>
            <a:spLocks noGrp="1"/>
          </p:cNvSpPr>
          <p:nvPr>
            <p:ph idx="1"/>
          </p:nvPr>
        </p:nvSpPr>
        <p:spPr>
          <a:xfrm>
            <a:off x="648000" y="1524000"/>
            <a:ext cx="7675432" cy="4638739"/>
          </a:xfrm>
        </p:spPr>
        <p:txBody>
          <a:bodyPr>
            <a:normAutofit/>
          </a:bodyPr>
          <a:lstStyle/>
          <a:p>
            <a:r>
              <a:rPr lang="de-DE" sz="2800" dirty="0" smtClean="0"/>
              <a:t>Neues Tool erlernen</a:t>
            </a:r>
            <a:r>
              <a:rPr lang="de-DE" dirty="0" smtClean="0"/>
              <a:t> (Sommersemester)</a:t>
            </a:r>
          </a:p>
          <a:p>
            <a:r>
              <a:rPr lang="de-DE" dirty="0" smtClean="0"/>
              <a:t>Beispiele mit </a:t>
            </a:r>
            <a:r>
              <a:rPr lang="de-DE" dirty="0" err="1" smtClean="0"/>
              <a:t>Arduino</a:t>
            </a:r>
            <a:r>
              <a:rPr lang="de-DE" dirty="0" smtClean="0"/>
              <a:t> und HC-SR06 Bluetooth Modul ausprobiert</a:t>
            </a:r>
          </a:p>
          <a:p>
            <a:endParaRPr lang="de-DE" sz="2800" dirty="0" smtClean="0"/>
          </a:p>
        </p:txBody>
      </p:sp>
      <p:pic>
        <p:nvPicPr>
          <p:cNvPr id="2" name="Picture 1"/>
          <p:cNvPicPr>
            <a:picLocks noChangeAspect="1"/>
          </p:cNvPicPr>
          <p:nvPr/>
        </p:nvPicPr>
        <p:blipFill>
          <a:blip r:embed="rId2"/>
          <a:stretch>
            <a:fillRect/>
          </a:stretch>
        </p:blipFill>
        <p:spPr>
          <a:xfrm>
            <a:off x="1099622" y="3993957"/>
            <a:ext cx="3411418" cy="2168782"/>
          </a:xfrm>
          <a:prstGeom prst="rect">
            <a:avLst/>
          </a:prstGeom>
        </p:spPr>
      </p:pic>
      <p:pic>
        <p:nvPicPr>
          <p:cNvPr id="8" name="Picture 7"/>
          <p:cNvPicPr>
            <a:picLocks noChangeAspect="1"/>
          </p:cNvPicPr>
          <p:nvPr/>
        </p:nvPicPr>
        <p:blipFill>
          <a:blip r:embed="rId3"/>
          <a:stretch>
            <a:fillRect/>
          </a:stretch>
        </p:blipFill>
        <p:spPr>
          <a:xfrm>
            <a:off x="4672395" y="4010851"/>
            <a:ext cx="3651037" cy="2151888"/>
          </a:xfrm>
          <a:prstGeom prst="rect">
            <a:avLst/>
          </a:prstGeom>
        </p:spPr>
      </p:pic>
      <p:sp>
        <p:nvSpPr>
          <p:cNvPr id="12" name="Rectangle 11"/>
          <p:cNvSpPr/>
          <p:nvPr/>
        </p:nvSpPr>
        <p:spPr>
          <a:xfrm>
            <a:off x="1099622" y="3680109"/>
            <a:ext cx="7223810" cy="261610"/>
          </a:xfrm>
          <a:prstGeom prst="rect">
            <a:avLst/>
          </a:prstGeom>
        </p:spPr>
        <p:txBody>
          <a:bodyPr wrap="square">
            <a:spAutoFit/>
          </a:bodyPr>
          <a:lstStyle/>
          <a:p>
            <a:pPr algn="ctr"/>
            <a:r>
              <a:rPr lang="en-US" sz="1100" dirty="0"/>
              <a:t>http://</a:t>
            </a:r>
            <a:r>
              <a:rPr lang="en-US" sz="1100" dirty="0" err="1"/>
              <a:t>www.circuitmagic.com</a:t>
            </a:r>
            <a:r>
              <a:rPr lang="en-US" sz="1100" dirty="0"/>
              <a:t>/</a:t>
            </a:r>
            <a:r>
              <a:rPr lang="en-US" sz="1100" dirty="0" err="1"/>
              <a:t>arduino</a:t>
            </a:r>
            <a:r>
              <a:rPr lang="en-US" sz="1100" dirty="0"/>
              <a:t>/arduino-and-bluetooth-hc-06-to-control-the-led-with-android-device/</a:t>
            </a:r>
          </a:p>
        </p:txBody>
      </p:sp>
      <p:sp>
        <p:nvSpPr>
          <p:cNvPr id="13" name="TextBox 12"/>
          <p:cNvSpPr txBox="1"/>
          <p:nvPr/>
        </p:nvSpPr>
        <p:spPr>
          <a:xfrm>
            <a:off x="2625521" y="6437376"/>
            <a:ext cx="3565400"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Christopher Beck</a:t>
            </a:r>
            <a:endParaRPr lang="en-US" sz="1050" dirty="0"/>
          </a:p>
        </p:txBody>
      </p:sp>
    </p:spTree>
    <p:extLst>
      <p:ext uri="{BB962C8B-B14F-4D97-AF65-F5344CB8AC3E}">
        <p14:creationId xmlns:p14="http://schemas.microsoft.com/office/powerpoint/2010/main" val="20099474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75" y="1360036"/>
            <a:ext cx="8022336" cy="4931256"/>
          </a:xfrm>
          <a:prstGeom prst="rect">
            <a:avLst/>
          </a:prstGeom>
        </p:spPr>
      </p:pic>
      <p:sp>
        <p:nvSpPr>
          <p:cNvPr id="13" name="TextBox 12"/>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7767170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59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GUI</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77" y="1765407"/>
            <a:ext cx="6291324" cy="3668656"/>
          </a:xfrm>
          <a:prstGeom prst="rect">
            <a:avLst/>
          </a:prstGeom>
        </p:spPr>
      </p:pic>
      <p:pic>
        <p:nvPicPr>
          <p:cNvPr id="9"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17758" y="1709967"/>
            <a:ext cx="2313282" cy="4105275"/>
          </a:xfrm>
        </p:spPr>
      </p:pic>
      <p:sp>
        <p:nvSpPr>
          <p:cNvPr id="10" name="TextBox 9"/>
          <p:cNvSpPr txBox="1"/>
          <p:nvPr/>
        </p:nvSpPr>
        <p:spPr>
          <a:xfrm>
            <a:off x="2610295" y="6437376"/>
            <a:ext cx="3595856"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dirty="0" err="1" smtClean="0"/>
              <a:t>Agethen</a:t>
            </a:r>
            <a:r>
              <a:rPr lang="de-DE" sz="1050" dirty="0" smtClean="0"/>
              <a:t> , Christopher Beck</a:t>
            </a:r>
            <a:endParaRPr lang="en-US" sz="1050" dirty="0"/>
          </a:p>
        </p:txBody>
      </p:sp>
    </p:spTree>
    <p:extLst>
      <p:ext uri="{BB962C8B-B14F-4D97-AF65-F5344CB8AC3E}">
        <p14:creationId xmlns:p14="http://schemas.microsoft.com/office/powerpoint/2010/main" val="11064152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a:t>
            </a:fld>
            <a:endParaRPr lang="de-DE" dirty="0"/>
          </a:p>
        </p:txBody>
      </p:sp>
      <p:sp>
        <p:nvSpPr>
          <p:cNvPr id="6" name="TextBox 5"/>
          <p:cNvSpPr txBox="1"/>
          <p:nvPr/>
        </p:nvSpPr>
        <p:spPr>
          <a:xfrm>
            <a:off x="3662649" y="6437376"/>
            <a:ext cx="1491113" cy="253916"/>
          </a:xfrm>
          <a:prstGeom prst="rect">
            <a:avLst/>
          </a:prstGeom>
          <a:noFill/>
        </p:spPr>
        <p:txBody>
          <a:bodyPr wrap="none" rtlCol="0">
            <a:spAutoFit/>
          </a:bodyPr>
          <a:lstStyle/>
          <a:p>
            <a:pPr algn="ctr"/>
            <a:r>
              <a:rPr lang="en-US" sz="1050" dirty="0" smtClean="0"/>
              <a:t>HSHL – ITD 6. Semester</a:t>
            </a:r>
            <a:endParaRPr lang="en-US" sz="1050" dirty="0"/>
          </a:p>
        </p:txBody>
      </p:sp>
      <p:sp>
        <p:nvSpPr>
          <p:cNvPr id="7" name="Titel 1"/>
          <p:cNvSpPr txBox="1">
            <a:spLocks/>
          </p:cNvSpPr>
          <p:nvPr/>
        </p:nvSpPr>
        <p:spPr>
          <a:xfrm>
            <a:off x="648001" y="0"/>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Projektablauf</a:t>
            </a:r>
            <a:endParaRPr lang="de-DE" sz="2400" dirty="0"/>
          </a:p>
        </p:txBody>
      </p:sp>
      <p:sp>
        <p:nvSpPr>
          <p:cNvPr id="9" name="TextBox 8"/>
          <p:cNvSpPr txBox="1"/>
          <p:nvPr/>
        </p:nvSpPr>
        <p:spPr>
          <a:xfrm>
            <a:off x="560832" y="962848"/>
            <a:ext cx="3631443" cy="369332"/>
          </a:xfrm>
          <a:prstGeom prst="rect">
            <a:avLst/>
          </a:prstGeom>
          <a:noFill/>
        </p:spPr>
        <p:txBody>
          <a:bodyPr wrap="none" rtlCol="0">
            <a:spAutoFit/>
          </a:bodyPr>
          <a:lstStyle/>
          <a:p>
            <a:pPr algn="ctr"/>
            <a:r>
              <a:rPr lang="en-US" dirty="0" smtClean="0"/>
              <a:t>Research </a:t>
            </a:r>
            <a:r>
              <a:rPr lang="en-US" dirty="0" err="1" smtClean="0"/>
              <a:t>zu</a:t>
            </a:r>
            <a:r>
              <a:rPr lang="en-US" dirty="0" smtClean="0"/>
              <a:t> </a:t>
            </a:r>
            <a:r>
              <a:rPr lang="en-US" dirty="0" err="1" smtClean="0"/>
              <a:t>bestehenden</a:t>
            </a:r>
            <a:r>
              <a:rPr lang="en-US" dirty="0" smtClean="0"/>
              <a:t> </a:t>
            </a:r>
            <a:r>
              <a:rPr lang="en-US" dirty="0" err="1" smtClean="0"/>
              <a:t>Konzepten</a:t>
            </a:r>
            <a:endParaRPr lang="en-US" dirty="0"/>
          </a:p>
        </p:txBody>
      </p:sp>
      <p:sp>
        <p:nvSpPr>
          <p:cNvPr id="10" name="TextBox 9"/>
          <p:cNvSpPr txBox="1"/>
          <p:nvPr/>
        </p:nvSpPr>
        <p:spPr>
          <a:xfrm>
            <a:off x="6007996" y="962848"/>
            <a:ext cx="2253053" cy="369332"/>
          </a:xfrm>
          <a:prstGeom prst="rect">
            <a:avLst/>
          </a:prstGeom>
          <a:noFill/>
        </p:spPr>
        <p:txBody>
          <a:bodyPr wrap="none" rtlCol="0">
            <a:spAutoFit/>
          </a:bodyPr>
          <a:lstStyle/>
          <a:p>
            <a:r>
              <a:rPr lang="en-US" smtClean="0"/>
              <a:t>Systemanforderungen</a:t>
            </a:r>
            <a:endParaRPr lang="en-US" dirty="0"/>
          </a:p>
        </p:txBody>
      </p:sp>
      <p:cxnSp>
        <p:nvCxnSpPr>
          <p:cNvPr id="12" name="Straight Arrow Connector 11"/>
          <p:cNvCxnSpPr>
            <a:stCxn id="9" idx="2"/>
          </p:cNvCxnSpPr>
          <p:nvPr/>
        </p:nvCxnSpPr>
        <p:spPr>
          <a:xfrm flipH="1">
            <a:off x="2376553"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3240" y="1779712"/>
            <a:ext cx="3826625" cy="369332"/>
          </a:xfrm>
          <a:prstGeom prst="rect">
            <a:avLst/>
          </a:prstGeom>
          <a:noFill/>
        </p:spPr>
        <p:txBody>
          <a:bodyPr wrap="none" rtlCol="0">
            <a:spAutoFit/>
          </a:bodyPr>
          <a:lstStyle/>
          <a:p>
            <a:pPr algn="ctr"/>
            <a:r>
              <a:rPr lang="en-US" dirty="0" err="1" smtClean="0"/>
              <a:t>Vorteile</a:t>
            </a:r>
            <a:r>
              <a:rPr lang="en-US" dirty="0" smtClean="0"/>
              <a:t> / </a:t>
            </a:r>
            <a:r>
              <a:rPr lang="en-US" dirty="0" err="1" smtClean="0"/>
              <a:t>Schwächen</a:t>
            </a:r>
            <a:r>
              <a:rPr lang="en-US" dirty="0" smtClean="0"/>
              <a:t> </a:t>
            </a:r>
            <a:r>
              <a:rPr lang="en-US" dirty="0" err="1" smtClean="0"/>
              <a:t>herausgearbeitet</a:t>
            </a:r>
            <a:endParaRPr lang="en-US" dirty="0"/>
          </a:p>
        </p:txBody>
      </p:sp>
      <p:cxnSp>
        <p:nvCxnSpPr>
          <p:cNvPr id="15" name="Straight Arrow Connector 14"/>
          <p:cNvCxnSpPr/>
          <p:nvPr/>
        </p:nvCxnSpPr>
        <p:spPr>
          <a:xfrm flipH="1">
            <a:off x="2376553" y="224626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56183" y="2627312"/>
            <a:ext cx="2240743" cy="369332"/>
          </a:xfrm>
          <a:prstGeom prst="rect">
            <a:avLst/>
          </a:prstGeom>
          <a:noFill/>
        </p:spPr>
        <p:txBody>
          <a:bodyPr wrap="none" rtlCol="0">
            <a:spAutoFit/>
          </a:bodyPr>
          <a:lstStyle/>
          <a:p>
            <a:pPr algn="ctr"/>
            <a:r>
              <a:rPr lang="en-US" dirty="0" err="1" smtClean="0"/>
              <a:t>Erste</a:t>
            </a:r>
            <a:r>
              <a:rPr lang="en-US" dirty="0" smtClean="0"/>
              <a:t> </a:t>
            </a:r>
            <a:r>
              <a:rPr lang="en-US" dirty="0" err="1"/>
              <a:t>e</a:t>
            </a:r>
            <a:r>
              <a:rPr lang="en-US" dirty="0" err="1" smtClean="0"/>
              <a:t>igene</a:t>
            </a:r>
            <a:r>
              <a:rPr lang="en-US" dirty="0" smtClean="0"/>
              <a:t> </a:t>
            </a:r>
            <a:r>
              <a:rPr lang="en-US" dirty="0" err="1" smtClean="0"/>
              <a:t>Entwürfe</a:t>
            </a:r>
            <a:endParaRPr lang="en-US" dirty="0"/>
          </a:p>
        </p:txBody>
      </p:sp>
      <p:cxnSp>
        <p:nvCxnSpPr>
          <p:cNvPr id="17" name="Straight Arrow Connector 16"/>
          <p:cNvCxnSpPr/>
          <p:nvPr/>
        </p:nvCxnSpPr>
        <p:spPr>
          <a:xfrm flipH="1">
            <a:off x="2376553" y="3103018"/>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72184" y="3484070"/>
            <a:ext cx="2208746" cy="369332"/>
          </a:xfrm>
          <a:prstGeom prst="rect">
            <a:avLst/>
          </a:prstGeom>
          <a:noFill/>
        </p:spPr>
        <p:txBody>
          <a:bodyPr wrap="none" rtlCol="0">
            <a:spAutoFit/>
          </a:bodyPr>
          <a:lstStyle/>
          <a:p>
            <a:pPr algn="ctr"/>
            <a:r>
              <a:rPr lang="en-US" dirty="0" err="1" smtClean="0"/>
              <a:t>Konzeption</a:t>
            </a:r>
            <a:r>
              <a:rPr lang="en-US" dirty="0" smtClean="0"/>
              <a:t> </a:t>
            </a:r>
            <a:r>
              <a:rPr lang="en-US" dirty="0" err="1" smtClean="0"/>
              <a:t>einer</a:t>
            </a:r>
            <a:r>
              <a:rPr lang="en-US" dirty="0" smtClean="0"/>
              <a:t> App</a:t>
            </a:r>
            <a:endParaRPr lang="en-US" dirty="0"/>
          </a:p>
        </p:txBody>
      </p:sp>
      <p:cxnSp>
        <p:nvCxnSpPr>
          <p:cNvPr id="19" name="Straight Arrow Connector 18"/>
          <p:cNvCxnSpPr>
            <a:stCxn id="16" idx="3"/>
            <a:endCxn id="10" idx="1"/>
          </p:cNvCxnSpPr>
          <p:nvPr/>
        </p:nvCxnSpPr>
        <p:spPr>
          <a:xfrm flipV="1">
            <a:off x="3496926" y="1147514"/>
            <a:ext cx="2511070" cy="1664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5003" y="4297206"/>
            <a:ext cx="3183115" cy="646331"/>
          </a:xfrm>
          <a:prstGeom prst="rect">
            <a:avLst/>
          </a:prstGeom>
          <a:noFill/>
        </p:spPr>
        <p:txBody>
          <a:bodyPr wrap="none" rtlCol="0">
            <a:spAutoFit/>
          </a:bodyPr>
          <a:lstStyle/>
          <a:p>
            <a:pPr algn="ctr"/>
            <a:r>
              <a:rPr lang="en-US" dirty="0" smtClean="0"/>
              <a:t>Persona </a:t>
            </a:r>
            <a:r>
              <a:rPr lang="mr-IN" dirty="0" smtClean="0"/>
              <a:t>–</a:t>
            </a:r>
            <a:r>
              <a:rPr lang="en-US" dirty="0" smtClean="0"/>
              <a:t> </a:t>
            </a:r>
            <a:r>
              <a:rPr lang="en-US" dirty="0" err="1" smtClean="0"/>
              <a:t>Zielgruppendefinition</a:t>
            </a:r>
            <a:endParaRPr lang="en-US" dirty="0" smtClean="0"/>
          </a:p>
          <a:p>
            <a:pPr algn="ctr"/>
            <a:r>
              <a:rPr lang="en-US" dirty="0" err="1" smtClean="0"/>
              <a:t>Für</a:t>
            </a:r>
            <a:r>
              <a:rPr lang="en-US" dirty="0" smtClean="0"/>
              <a:t> App</a:t>
            </a:r>
            <a:endParaRPr lang="en-US" dirty="0"/>
          </a:p>
        </p:txBody>
      </p:sp>
      <p:cxnSp>
        <p:nvCxnSpPr>
          <p:cNvPr id="23" name="Straight Arrow Connector 22"/>
          <p:cNvCxnSpPr/>
          <p:nvPr/>
        </p:nvCxnSpPr>
        <p:spPr>
          <a:xfrm flipH="1">
            <a:off x="2376553" y="394689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04844" y="1332180"/>
            <a:ext cx="1" cy="1887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429047" y="1687138"/>
            <a:ext cx="2151294" cy="646331"/>
          </a:xfrm>
          <a:prstGeom prst="rect">
            <a:avLst/>
          </a:prstGeom>
          <a:noFill/>
        </p:spPr>
        <p:txBody>
          <a:bodyPr wrap="none" rtlCol="0">
            <a:spAutoFit/>
          </a:bodyPr>
          <a:lstStyle/>
          <a:p>
            <a:pPr algn="ctr"/>
            <a:r>
              <a:rPr lang="en-US" dirty="0" smtClean="0"/>
              <a:t>Flexibles Platform-</a:t>
            </a:r>
          </a:p>
          <a:p>
            <a:pPr algn="ctr"/>
            <a:r>
              <a:rPr lang="en-US" dirty="0" err="1" smtClean="0"/>
              <a:t>unabhängiges</a:t>
            </a:r>
            <a:r>
              <a:rPr lang="en-US" dirty="0" smtClean="0"/>
              <a:t> Model</a:t>
            </a:r>
            <a:endParaRPr lang="en-US" dirty="0"/>
          </a:p>
        </p:txBody>
      </p:sp>
      <p:cxnSp>
        <p:nvCxnSpPr>
          <p:cNvPr id="30" name="Straight Arrow Connector 29"/>
          <p:cNvCxnSpPr/>
          <p:nvPr/>
        </p:nvCxnSpPr>
        <p:spPr>
          <a:xfrm flipH="1">
            <a:off x="7465199" y="1332180"/>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92766" y="2688427"/>
            <a:ext cx="1144865" cy="369332"/>
          </a:xfrm>
          <a:prstGeom prst="rect">
            <a:avLst/>
          </a:prstGeom>
          <a:noFill/>
        </p:spPr>
        <p:txBody>
          <a:bodyPr wrap="none" rtlCol="0">
            <a:spAutoFit/>
          </a:bodyPr>
          <a:lstStyle/>
          <a:p>
            <a:pPr algn="ctr"/>
            <a:r>
              <a:rPr lang="en-US" dirty="0" smtClean="0"/>
              <a:t>Schedule?</a:t>
            </a:r>
            <a:endParaRPr lang="en-US" dirty="0"/>
          </a:p>
        </p:txBody>
      </p:sp>
      <p:sp>
        <p:nvSpPr>
          <p:cNvPr id="34" name="TextBox 33"/>
          <p:cNvSpPr txBox="1"/>
          <p:nvPr/>
        </p:nvSpPr>
        <p:spPr>
          <a:xfrm rot="19502025">
            <a:off x="4522733" y="1790436"/>
            <a:ext cx="1029449" cy="369332"/>
          </a:xfrm>
          <a:prstGeom prst="rect">
            <a:avLst/>
          </a:prstGeom>
          <a:noFill/>
        </p:spPr>
        <p:txBody>
          <a:bodyPr wrap="none" rtlCol="0">
            <a:spAutoFit/>
          </a:bodyPr>
          <a:lstStyle/>
          <a:p>
            <a:pPr algn="ctr"/>
            <a:r>
              <a:rPr lang="en-US" smtClean="0"/>
              <a:t>Use Case</a:t>
            </a:r>
            <a:endParaRPr lang="en-US" dirty="0"/>
          </a:p>
        </p:txBody>
      </p:sp>
      <p:cxnSp>
        <p:nvCxnSpPr>
          <p:cNvPr id="36" name="Straight Arrow Connector 35"/>
          <p:cNvCxnSpPr/>
          <p:nvPr/>
        </p:nvCxnSpPr>
        <p:spPr>
          <a:xfrm flipH="1">
            <a:off x="7465199" y="2358999"/>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15027" y="3231775"/>
            <a:ext cx="1588384" cy="369332"/>
          </a:xfrm>
          <a:prstGeom prst="rect">
            <a:avLst/>
          </a:prstGeom>
          <a:noFill/>
        </p:spPr>
        <p:txBody>
          <a:bodyPr wrap="none" rtlCol="0">
            <a:spAutoFit/>
          </a:bodyPr>
          <a:lstStyle/>
          <a:p>
            <a:pPr algn="ctr"/>
            <a:r>
              <a:rPr lang="en-US" dirty="0" smtClean="0"/>
              <a:t>Android Studio</a:t>
            </a:r>
            <a:endParaRPr lang="en-US" dirty="0"/>
          </a:p>
        </p:txBody>
      </p:sp>
      <p:cxnSp>
        <p:nvCxnSpPr>
          <p:cNvPr id="39" name="Straight Arrow Connector 38"/>
          <p:cNvCxnSpPr/>
          <p:nvPr/>
        </p:nvCxnSpPr>
        <p:spPr>
          <a:xfrm flipH="1">
            <a:off x="6584492" y="3592652"/>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92766" y="3956065"/>
            <a:ext cx="766557" cy="369332"/>
          </a:xfrm>
          <a:prstGeom prst="rect">
            <a:avLst/>
          </a:prstGeom>
          <a:noFill/>
        </p:spPr>
        <p:txBody>
          <a:bodyPr wrap="none" rtlCol="0">
            <a:spAutoFit/>
          </a:bodyPr>
          <a:lstStyle/>
          <a:p>
            <a:pPr algn="ctr"/>
            <a:r>
              <a:rPr lang="en-US" smtClean="0"/>
              <a:t>xCode</a:t>
            </a:r>
            <a:endParaRPr lang="en-US" dirty="0"/>
          </a:p>
        </p:txBody>
      </p:sp>
      <p:cxnSp>
        <p:nvCxnSpPr>
          <p:cNvPr id="41" name="Straight Arrow Connector 40"/>
          <p:cNvCxnSpPr/>
          <p:nvPr/>
        </p:nvCxnSpPr>
        <p:spPr>
          <a:xfrm flipH="1">
            <a:off x="6892766" y="4374571"/>
            <a:ext cx="1" cy="350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35348" y="4841274"/>
            <a:ext cx="2347758" cy="646331"/>
          </a:xfrm>
          <a:prstGeom prst="rect">
            <a:avLst/>
          </a:prstGeom>
          <a:noFill/>
        </p:spPr>
        <p:txBody>
          <a:bodyPr wrap="none" rtlCol="0">
            <a:spAutoFit/>
          </a:bodyPr>
          <a:lstStyle/>
          <a:p>
            <a:pPr algn="ctr"/>
            <a:r>
              <a:rPr lang="en-US" dirty="0" err="1" smtClean="0"/>
              <a:t>mBot</a:t>
            </a:r>
            <a:r>
              <a:rPr lang="en-US" dirty="0" smtClean="0"/>
              <a:t> </a:t>
            </a:r>
            <a:r>
              <a:rPr lang="en-US" dirty="0" err="1" smtClean="0"/>
              <a:t>Prototyp</a:t>
            </a:r>
            <a:r>
              <a:rPr lang="en-US" dirty="0" smtClean="0"/>
              <a:t> </a:t>
            </a:r>
            <a:r>
              <a:rPr lang="en-US" dirty="0" err="1" smtClean="0"/>
              <a:t>ähnlich</a:t>
            </a:r>
            <a:r>
              <a:rPr lang="en-US" dirty="0" smtClean="0"/>
              <a:t> </a:t>
            </a:r>
          </a:p>
          <a:p>
            <a:pPr algn="ctr"/>
            <a:r>
              <a:rPr lang="en-US" dirty="0" err="1" smtClean="0"/>
              <a:t>zur</a:t>
            </a:r>
            <a:r>
              <a:rPr lang="en-US" dirty="0" smtClean="0"/>
              <a:t> </a:t>
            </a:r>
            <a:r>
              <a:rPr lang="en-US" dirty="0" err="1" smtClean="0"/>
              <a:t>Konzeption</a:t>
            </a:r>
            <a:endParaRPr lang="en-US" dirty="0"/>
          </a:p>
        </p:txBody>
      </p:sp>
      <p:cxnSp>
        <p:nvCxnSpPr>
          <p:cNvPr id="44" name="Straight Arrow Connector 43"/>
          <p:cNvCxnSpPr>
            <a:stCxn id="42" idx="1"/>
            <a:endCxn id="18" idx="3"/>
          </p:cNvCxnSpPr>
          <p:nvPr/>
        </p:nvCxnSpPr>
        <p:spPr>
          <a:xfrm flipH="1" flipV="1">
            <a:off x="3480930" y="3668736"/>
            <a:ext cx="2654418" cy="1495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76310" y="4249689"/>
            <a:ext cx="1340431" cy="261610"/>
          </a:xfrm>
          <a:prstGeom prst="rect">
            <a:avLst/>
          </a:prstGeom>
          <a:noFill/>
        </p:spPr>
        <p:txBody>
          <a:bodyPr wrap="none" rtlCol="0">
            <a:spAutoFit/>
          </a:bodyPr>
          <a:lstStyle/>
          <a:p>
            <a:pPr algn="ctr"/>
            <a:r>
              <a:rPr lang="en-US" sz="1100" dirty="0" err="1" smtClean="0"/>
              <a:t>Gyrometer</a:t>
            </a:r>
            <a:r>
              <a:rPr lang="en-US" sz="1100" dirty="0" smtClean="0"/>
              <a:t> </a:t>
            </a:r>
            <a:r>
              <a:rPr lang="en-US" sz="1100" dirty="0" err="1" smtClean="0"/>
              <a:t>auslesen</a:t>
            </a:r>
            <a:endParaRPr lang="en-US" sz="1100" dirty="0"/>
          </a:p>
        </p:txBody>
      </p:sp>
      <p:sp>
        <p:nvSpPr>
          <p:cNvPr id="49" name="TextBox 48"/>
          <p:cNvSpPr txBox="1"/>
          <p:nvPr/>
        </p:nvSpPr>
        <p:spPr>
          <a:xfrm>
            <a:off x="3065813" y="5431576"/>
            <a:ext cx="2252924" cy="369332"/>
          </a:xfrm>
          <a:prstGeom prst="rect">
            <a:avLst/>
          </a:prstGeom>
          <a:noFill/>
        </p:spPr>
        <p:txBody>
          <a:bodyPr wrap="none" rtlCol="0">
            <a:spAutoFit/>
          </a:bodyPr>
          <a:lstStyle/>
          <a:p>
            <a:pPr algn="ctr"/>
            <a:r>
              <a:rPr lang="de-DE" smtClean="0"/>
              <a:t>Akkuschrauberantrieb</a:t>
            </a:r>
            <a:endParaRPr lang="en-US" dirty="0"/>
          </a:p>
        </p:txBody>
      </p:sp>
      <p:cxnSp>
        <p:nvCxnSpPr>
          <p:cNvPr id="51" name="Straight Arrow Connector 50"/>
          <p:cNvCxnSpPr>
            <a:endCxn id="49" idx="0"/>
          </p:cNvCxnSpPr>
          <p:nvPr/>
        </p:nvCxnSpPr>
        <p:spPr>
          <a:xfrm flipH="1">
            <a:off x="4192275" y="4511299"/>
            <a:ext cx="615864" cy="920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050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Gestaltungsansatz über </a:t>
            </a:r>
            <a:r>
              <a:rPr lang="de-DE" sz="2400" dirty="0" err="1" smtClean="0"/>
              <a:t>VisualStudio</a:t>
            </a:r>
            <a:r>
              <a:rPr lang="de-DE" sz="2400" dirty="0" smtClean="0"/>
              <a:t> (Android)</a:t>
            </a:r>
            <a:endParaRPr lang="de-DE"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709967"/>
            <a:ext cx="2486025" cy="4419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104" y="1709967"/>
            <a:ext cx="2486025" cy="44196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4599" y="1709967"/>
            <a:ext cx="2486025" cy="4419600"/>
          </a:xfrm>
          <a:prstGeom prst="rect">
            <a:avLst/>
          </a:prstGeom>
        </p:spPr>
      </p:pic>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385488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a:t>
            </a:r>
            <a:r>
              <a:rPr lang="de-DE" sz="2400" dirty="0" err="1" smtClean="0"/>
              <a:t>Gyroskopsensor</a:t>
            </a:r>
            <a:r>
              <a:rPr lang="de-DE" sz="2400" dirty="0" smtClean="0"/>
              <a:t> </a:t>
            </a:r>
            <a:r>
              <a:rPr lang="de-DE" sz="2400" b="0" dirty="0" smtClean="0"/>
              <a:t>(iPhone)</a:t>
            </a:r>
            <a:endParaRPr lang="de-DE"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73" y="2093929"/>
            <a:ext cx="6790060" cy="3959484"/>
          </a:xfrm>
          <a:prstGeom prst="rect">
            <a:avLst/>
          </a:prstGeom>
        </p:spPr>
      </p:pic>
      <p:sp>
        <p:nvSpPr>
          <p:cNvPr id="8" name="Inhaltsplatzhalter 2"/>
          <p:cNvSpPr txBox="1">
            <a:spLocks/>
          </p:cNvSpPr>
          <p:nvPr/>
        </p:nvSpPr>
        <p:spPr>
          <a:xfrm>
            <a:off x="5766108" y="1524000"/>
            <a:ext cx="2557323" cy="4638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Source Sans Pro"/>
                <a:ea typeface="+mn-ea"/>
                <a:cs typeface="Source Sans Pro"/>
              </a:defRPr>
            </a:lvl1pPr>
            <a:lvl2pPr marL="742950" indent="-285750" algn="l" defTabSz="457200" rtl="0" eaLnBrk="1" latinLnBrk="0" hangingPunct="1">
              <a:spcBef>
                <a:spcPct val="20000"/>
              </a:spcBef>
              <a:buFont typeface="Arial"/>
              <a:buChar char="–"/>
              <a:defRPr sz="2800" b="0" i="0" kern="1200">
                <a:solidFill>
                  <a:schemeClr val="tx1"/>
                </a:solidFill>
                <a:latin typeface="Source Sans Pro"/>
                <a:ea typeface="+mn-ea"/>
                <a:cs typeface="Source Sans Pro"/>
              </a:defRPr>
            </a:lvl2pPr>
            <a:lvl3pPr marL="1143000" indent="-228600" algn="l" defTabSz="457200" rtl="0" eaLnBrk="1" latinLnBrk="0" hangingPunct="1">
              <a:spcBef>
                <a:spcPct val="20000"/>
              </a:spcBef>
              <a:buFont typeface="Arial"/>
              <a:buChar char="•"/>
              <a:defRPr sz="2400" b="0" i="0" kern="1200">
                <a:solidFill>
                  <a:schemeClr val="tx1"/>
                </a:solidFill>
                <a:latin typeface="Source Sans Pro"/>
                <a:ea typeface="+mn-ea"/>
                <a:cs typeface="Source Sans Pro"/>
              </a:defRPr>
            </a:lvl3pPr>
            <a:lvl4pPr marL="16002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4pPr>
            <a:lvl5pPr marL="2057400" indent="-228600" algn="l" defTabSz="457200" rtl="0" eaLnBrk="1" latinLnBrk="0" hangingPunct="1">
              <a:spcBef>
                <a:spcPct val="20000"/>
              </a:spcBef>
              <a:buFont typeface="Arial"/>
              <a:buChar char="»"/>
              <a:defRPr sz="2000" b="0" i="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de-DE" sz="2000" b="1" dirty="0" smtClean="0"/>
          </a:p>
          <a:p>
            <a:pPr marL="0" indent="0">
              <a:buNone/>
            </a:pPr>
            <a:endParaRPr lang="de-DE" sz="2000" b="1" dirty="0"/>
          </a:p>
          <a:p>
            <a:pPr marL="0" indent="0">
              <a:buNone/>
            </a:pPr>
            <a:r>
              <a:rPr lang="de-DE" sz="2000" b="1" dirty="0" err="1" smtClean="0"/>
              <a:t>Gyroskopsensor</a:t>
            </a:r>
            <a:r>
              <a:rPr lang="de-DE" sz="2000" b="1" dirty="0" smtClean="0"/>
              <a:t> iOS:</a:t>
            </a:r>
          </a:p>
          <a:p>
            <a:pPr marL="0" indent="0">
              <a:buNone/>
            </a:pPr>
            <a:r>
              <a:rPr lang="de-DE" sz="1800" dirty="0" smtClean="0">
                <a:sym typeface="Wingdings"/>
              </a:rPr>
              <a:t>Einlesen Einheitlich</a:t>
            </a:r>
          </a:p>
          <a:p>
            <a:pPr marL="0" indent="0">
              <a:buNone/>
            </a:pPr>
            <a:r>
              <a:rPr lang="de-DE" sz="1800" dirty="0" smtClean="0">
                <a:sym typeface="Wingdings"/>
              </a:rPr>
              <a:t>(immer gleicher Bosch-Sensor SMA130)</a:t>
            </a:r>
          </a:p>
          <a:p>
            <a:pPr marL="0" indent="0">
              <a:buNone/>
            </a:pPr>
            <a:endParaRPr lang="de-DE" sz="1800" dirty="0">
              <a:sym typeface="Wingdings"/>
            </a:endParaRPr>
          </a:p>
          <a:p>
            <a:pPr marL="0" indent="0">
              <a:buNone/>
            </a:pPr>
            <a:r>
              <a:rPr lang="de-DE" sz="1800" dirty="0" smtClean="0">
                <a:sym typeface="Wingdings"/>
              </a:rPr>
              <a:t>Spielerischer Umgang mit Rollstuhl:</a:t>
            </a:r>
          </a:p>
          <a:p>
            <a:r>
              <a:rPr lang="de-DE" sz="1800" dirty="0" smtClean="0">
                <a:sym typeface="Wingdings"/>
              </a:rPr>
              <a:t>Zeitvertreib z.B. bei Shoppingtrip</a:t>
            </a:r>
          </a:p>
          <a:p>
            <a:r>
              <a:rPr lang="de-DE" sz="1800" dirty="0" smtClean="0">
                <a:sym typeface="Wingdings"/>
              </a:rPr>
              <a:t>Rollstuhl ist Spielzeug (Kinder als Nutzer)</a:t>
            </a:r>
          </a:p>
        </p:txBody>
      </p:sp>
      <p:sp>
        <p:nvSpPr>
          <p:cNvPr id="9" name="TextBox 8"/>
          <p:cNvSpPr txBox="1"/>
          <p:nvPr/>
        </p:nvSpPr>
        <p:spPr>
          <a:xfrm>
            <a:off x="3124052" y="6437376"/>
            <a:ext cx="2568332" cy="253916"/>
          </a:xfrm>
          <a:prstGeom prst="rect">
            <a:avLst/>
          </a:prstGeom>
          <a:noFill/>
        </p:spPr>
        <p:txBody>
          <a:bodyPr wrap="none" rtlCol="0">
            <a:spAutoFit/>
          </a:bodyPr>
          <a:lstStyle/>
          <a:p>
            <a:pPr algn="ctr"/>
            <a:r>
              <a:rPr lang="en-US" sz="1050" dirty="0" smtClean="0"/>
              <a:t>HSHL – ITD 6. Semester </a:t>
            </a:r>
            <a:r>
              <a:rPr lang="de-DE" sz="1050" dirty="0" smtClean="0"/>
              <a:t>– Christine </a:t>
            </a:r>
            <a:r>
              <a:rPr lang="de-DE" sz="1050" smtClean="0"/>
              <a:t>Agethen</a:t>
            </a:r>
            <a:endParaRPr lang="en-US" sz="1050" dirty="0"/>
          </a:p>
        </p:txBody>
      </p:sp>
    </p:spTree>
    <p:extLst>
      <p:ext uri="{BB962C8B-B14F-4D97-AF65-F5344CB8AC3E}">
        <p14:creationId xmlns:p14="http://schemas.microsoft.com/office/powerpoint/2010/main" val="15934439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62</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Eigene </a:t>
            </a:r>
            <a:r>
              <a:rPr lang="de-DE" sz="2400" dirty="0"/>
              <a:t>A</a:t>
            </a:r>
            <a:r>
              <a:rPr lang="de-DE" sz="2400" dirty="0" smtClean="0"/>
              <a:t>nsteuerungs-Mock-</a:t>
            </a:r>
            <a:r>
              <a:rPr lang="de-DE" sz="2400" dirty="0" err="1" smtClean="0"/>
              <a:t>Ups</a:t>
            </a:r>
            <a:endParaRPr lang="de-DE" sz="2400" dirty="0"/>
          </a:p>
        </p:txBody>
      </p:sp>
      <p:pic>
        <p:nvPicPr>
          <p:cNvPr id="10" name="Grafik 9"/>
          <p:cNvPicPr>
            <a:picLocks noChangeAspect="1"/>
          </p:cNvPicPr>
          <p:nvPr/>
        </p:nvPicPr>
        <p:blipFill>
          <a:blip r:embed="rId2">
            <a:extLst>
              <a:ext uri="{BEBA8EAE-BF5A-486C-A8C5-ECC9F3942E4B}">
                <a14:imgProps xmlns:a14="http://schemas.microsoft.com/office/drawing/2010/main">
                  <a14:imgLayer r:embed="rId3">
                    <a14:imgEffect>
                      <a14:backgroundRemoval t="4221" b="97078" l="23894" r="89934">
                        <a14:foregroundMark x1="25442" y1="36688" x2="25442" y2="36688"/>
                        <a14:foregroundMark x1="70243" y1="69805" x2="70243" y2="69805"/>
                      </a14:backgroundRemoval>
                    </a14:imgEffect>
                  </a14:imgLayer>
                </a14:imgProps>
              </a:ext>
              <a:ext uri="{28A0092B-C50C-407E-A947-70E740481C1C}">
                <a14:useLocalDpi xmlns:a14="http://schemas.microsoft.com/office/drawing/2010/main" val="0"/>
              </a:ext>
            </a:extLst>
          </a:blip>
          <a:stretch>
            <a:fillRect/>
          </a:stretch>
        </p:blipFill>
        <p:spPr>
          <a:xfrm>
            <a:off x="2004246" y="1379830"/>
            <a:ext cx="4807920" cy="4914290"/>
          </a:xfrm>
          <a:prstGeom prst="rect">
            <a:avLst/>
          </a:prstGeom>
        </p:spPr>
      </p:pic>
    </p:spTree>
    <p:extLst>
      <p:ext uri="{BB962C8B-B14F-4D97-AF65-F5344CB8AC3E}">
        <p14:creationId xmlns:p14="http://schemas.microsoft.com/office/powerpoint/2010/main" val="419467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63</a:t>
            </a:fld>
            <a:endParaRPr lang="de-DE" dirty="0"/>
          </a:p>
        </p:txBody>
      </p:sp>
      <p:sp>
        <p:nvSpPr>
          <p:cNvPr id="6" name="TextBox 5"/>
          <p:cNvSpPr txBox="1"/>
          <p:nvPr/>
        </p:nvSpPr>
        <p:spPr>
          <a:xfrm>
            <a:off x="3139274" y="6437376"/>
            <a:ext cx="253787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Christine </a:t>
            </a:r>
            <a:r>
              <a:rPr lang="en-US" sz="1050" dirty="0" err="1" smtClean="0"/>
              <a:t>Agethen</a:t>
            </a:r>
            <a:endParaRPr lang="en-US" sz="1050" dirty="0"/>
          </a:p>
        </p:txBody>
      </p:sp>
      <p:sp>
        <p:nvSpPr>
          <p:cNvPr id="7" name="Titel 1"/>
          <p:cNvSpPr txBox="1">
            <a:spLocks/>
          </p:cNvSpPr>
          <p:nvPr/>
        </p:nvSpPr>
        <p:spPr>
          <a:xfrm>
            <a:off x="344769" y="749436"/>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Finaler App Entwurf</a:t>
            </a:r>
            <a:endParaRPr lang="de-DE" sz="2400" dirty="0"/>
          </a:p>
        </p:txBody>
      </p:sp>
      <p:grpSp>
        <p:nvGrpSpPr>
          <p:cNvPr id="3" name="Gruppieren 2"/>
          <p:cNvGrpSpPr/>
          <p:nvPr/>
        </p:nvGrpSpPr>
        <p:grpSpPr>
          <a:xfrm>
            <a:off x="1949021" y="1326045"/>
            <a:ext cx="4918380" cy="5005144"/>
            <a:chOff x="1422795" y="1326045"/>
            <a:chExt cx="4918380" cy="5005144"/>
          </a:xfrm>
        </p:grpSpPr>
        <p:grpSp>
          <p:nvGrpSpPr>
            <p:cNvPr id="10" name="Gruppieren 9"/>
            <p:cNvGrpSpPr/>
            <p:nvPr/>
          </p:nvGrpSpPr>
          <p:grpSpPr>
            <a:xfrm>
              <a:off x="1422795" y="1326045"/>
              <a:ext cx="4918380" cy="5005144"/>
              <a:chOff x="2658166" y="0"/>
              <a:chExt cx="6739118" cy="6858000"/>
            </a:xfrm>
          </p:grpSpPr>
          <p:grpSp>
            <p:nvGrpSpPr>
              <p:cNvPr id="11" name="Gruppieren 10"/>
              <p:cNvGrpSpPr/>
              <p:nvPr/>
            </p:nvGrpSpPr>
            <p:grpSpPr>
              <a:xfrm>
                <a:off x="2658166" y="0"/>
                <a:ext cx="6739118" cy="6858000"/>
                <a:chOff x="2726441" y="0"/>
                <a:chExt cx="6739118" cy="6858000"/>
              </a:xfrm>
            </p:grpSpPr>
            <p:pic>
              <p:nvPicPr>
                <p:cNvPr id="41" name="Grafik 40"/>
                <p:cNvPicPr>
                  <a:picLocks noChangeAspect="1"/>
                </p:cNvPicPr>
                <p:nvPr/>
              </p:nvPicPr>
              <p:blipFill>
                <a:blip r:embed="rId2">
                  <a:extLst>
                    <a:ext uri="{BEBA8EAE-BF5A-486C-A8C5-ECC9F3942E4B}">
                      <a14:imgProps xmlns:a14="http://schemas.microsoft.com/office/drawing/2010/main">
                        <a14:imgLayer r:embed="rId3">
                          <a14:imgEffect>
                            <a14:backgroundRemoval t="4659" b="97508" l="9923" r="89967">
                              <a14:foregroundMark x1="48401" y1="80932" x2="48401" y2="80932"/>
                              <a14:foregroundMark x1="45976" y1="46154" x2="45976" y2="46154"/>
                              <a14:foregroundMark x1="48071" y1="63922" x2="48071" y2="63922"/>
                              <a14:foregroundMark x1="63947" y1="33803" x2="63947" y2="33803"/>
                              <a14:foregroundMark x1="62624" y1="32178" x2="62624" y2="32178"/>
                              <a14:foregroundMark x1="31422" y1="17335" x2="31422" y2="17335"/>
                              <a14:foregroundMark x1="32856" y1="18960" x2="32856" y2="18960"/>
                              <a14:foregroundMark x1="33958" y1="17660" x2="33958" y2="17660"/>
                              <a14:foregroundMark x1="62845" y1="7801" x2="62845" y2="7801"/>
                              <a14:foregroundMark x1="62404" y1="4767" x2="62404" y2="4767"/>
                              <a14:foregroundMark x1="30540" y1="5200" x2="30540" y2="5200"/>
                              <a14:foregroundMark x1="40573" y1="92091" x2="40573" y2="92091"/>
                              <a14:foregroundMark x1="33076" y1="95450" x2="33076" y2="95450"/>
                              <a14:foregroundMark x1="25579" y1="89382" x2="25579" y2="89382"/>
                              <a14:foregroundMark x1="24917" y1="64789" x2="24917" y2="64789"/>
                              <a14:foregroundMark x1="25579" y1="40953" x2="25579" y2="40953"/>
                              <a14:foregroundMark x1="25028" y1="18743" x2="25028" y2="18743"/>
                              <a14:foregroundMark x1="69350" y1="44962" x2="69350" y2="44962"/>
                              <a14:foregroundMark x1="69239" y1="60672" x2="69239" y2="60672"/>
                              <a14:foregroundMark x1="70452" y1="80823" x2="70452" y2="80823"/>
                            </a14:backgroundRemoval>
                          </a14:imgEffect>
                        </a14:imgLayer>
                      </a14:imgProps>
                    </a:ext>
                    <a:ext uri="{28A0092B-C50C-407E-A947-70E740481C1C}">
                      <a14:useLocalDpi xmlns:a14="http://schemas.microsoft.com/office/drawing/2010/main" val="0"/>
                    </a:ext>
                  </a:extLst>
                </a:blip>
                <a:stretch>
                  <a:fillRect/>
                </a:stretch>
              </p:blipFill>
              <p:spPr>
                <a:xfrm>
                  <a:off x="2726441" y="0"/>
                  <a:ext cx="6739118" cy="6858000"/>
                </a:xfrm>
                <a:prstGeom prst="rect">
                  <a:avLst/>
                </a:prstGeom>
              </p:spPr>
            </p:pic>
            <p:sp>
              <p:nvSpPr>
                <p:cNvPr id="42" name="Rechteck 41"/>
                <p:cNvSpPr/>
                <p:nvPr/>
              </p:nvSpPr>
              <p:spPr>
                <a:xfrm>
                  <a:off x="4649273" y="2588654"/>
                  <a:ext cx="2575774" cy="3696236"/>
                </a:xfrm>
                <a:prstGeom prst="rect">
                  <a:avLst/>
                </a:prstGeom>
                <a:solidFill>
                  <a:srgbClr val="CDD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2" name="Gruppieren 11"/>
              <p:cNvGrpSpPr/>
              <p:nvPr/>
            </p:nvGrpSpPr>
            <p:grpSpPr>
              <a:xfrm>
                <a:off x="4580998" y="847725"/>
                <a:ext cx="2404003" cy="5218796"/>
                <a:chOff x="4580998" y="847725"/>
                <a:chExt cx="2404003" cy="5218796"/>
              </a:xfrm>
            </p:grpSpPr>
            <p:grpSp>
              <p:nvGrpSpPr>
                <p:cNvPr id="13" name="Gruppieren 12"/>
                <p:cNvGrpSpPr/>
                <p:nvPr/>
              </p:nvGrpSpPr>
              <p:grpSpPr>
                <a:xfrm>
                  <a:off x="4690645" y="3342640"/>
                  <a:ext cx="2294356" cy="2723881"/>
                  <a:chOff x="4690645" y="3342640"/>
                  <a:chExt cx="2294356" cy="2723881"/>
                </a:xfrm>
              </p:grpSpPr>
              <p:grpSp>
                <p:nvGrpSpPr>
                  <p:cNvPr id="36" name="Gruppieren 35"/>
                  <p:cNvGrpSpPr/>
                  <p:nvPr/>
                </p:nvGrpSpPr>
                <p:grpSpPr>
                  <a:xfrm>
                    <a:off x="4690645" y="3342640"/>
                    <a:ext cx="2294356" cy="2650644"/>
                    <a:chOff x="9079605" y="2588654"/>
                    <a:chExt cx="2110909" cy="2650644"/>
                  </a:xfrm>
                </p:grpSpPr>
                <p:sp>
                  <p:nvSpPr>
                    <p:cNvPr id="39" name="Akkord 38"/>
                    <p:cNvSpPr/>
                    <p:nvPr/>
                  </p:nvSpPr>
                  <p:spPr>
                    <a:xfrm>
                      <a:off x="9133927" y="2588654"/>
                      <a:ext cx="2056587" cy="2650644"/>
                    </a:xfrm>
                    <a:prstGeom prst="chord">
                      <a:avLst>
                        <a:gd name="adj1" fmla="val 5432545"/>
                        <a:gd name="adj2" fmla="val 16200000"/>
                      </a:avLst>
                    </a:prstGeom>
                    <a:gradFill flip="none" rotWithShape="1">
                      <a:gsLst>
                        <a:gs pos="100000">
                          <a:srgbClr val="BBD3DF"/>
                        </a:gs>
                        <a:gs pos="83000">
                          <a:srgbClr val="AAC7D6"/>
                        </a:gs>
                        <a:gs pos="47000">
                          <a:srgbClr val="91B7CA"/>
                        </a:gs>
                        <a:gs pos="0">
                          <a:srgbClr val="659AB5"/>
                        </a:gs>
                        <a:gs pos="27000">
                          <a:srgbClr val="77A5C6"/>
                        </a:gs>
                        <a:gs pos="63000">
                          <a:srgbClr val="99BCC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Akkord 39"/>
                    <p:cNvSpPr/>
                    <p:nvPr/>
                  </p:nvSpPr>
                  <p:spPr>
                    <a:xfrm rot="10800000">
                      <a:off x="9079605" y="2588654"/>
                      <a:ext cx="2056587" cy="2650644"/>
                    </a:xfrm>
                    <a:prstGeom prst="chord">
                      <a:avLst>
                        <a:gd name="adj1" fmla="val 5432545"/>
                        <a:gd name="adj2" fmla="val 16200000"/>
                      </a:avLst>
                    </a:prstGeom>
                    <a:gradFill flip="none" rotWithShape="1">
                      <a:gsLst>
                        <a:gs pos="100000">
                          <a:srgbClr val="BBD3DF"/>
                        </a:gs>
                        <a:gs pos="83000">
                          <a:srgbClr val="AAC7D6"/>
                        </a:gs>
                        <a:gs pos="47000">
                          <a:srgbClr val="91B7CA"/>
                        </a:gs>
                        <a:gs pos="0">
                          <a:srgbClr val="659AB5"/>
                        </a:gs>
                        <a:gs pos="27000">
                          <a:srgbClr val="77A5C6"/>
                        </a:gs>
                        <a:gs pos="63000">
                          <a:srgbClr val="99BCC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7" name="Ellipse 36"/>
                  <p:cNvSpPr/>
                  <p:nvPr/>
                </p:nvSpPr>
                <p:spPr>
                  <a:xfrm>
                    <a:off x="4862285" y="4013948"/>
                    <a:ext cx="1974185" cy="1979336"/>
                  </a:xfrm>
                  <a:prstGeom prst="ellipse">
                    <a:avLst/>
                  </a:prstGeom>
                  <a:gradFill>
                    <a:gsLst>
                      <a:gs pos="0">
                        <a:srgbClr val="CDDEE7"/>
                      </a:gs>
                      <a:gs pos="17000">
                        <a:srgbClr val="BBD3DF"/>
                      </a:gs>
                      <a:gs pos="37000">
                        <a:srgbClr val="AAC7D6"/>
                      </a:gs>
                      <a:gs pos="66000">
                        <a:srgbClr val="91B7CA"/>
                      </a:gs>
                      <a:gs pos="100000">
                        <a:srgbClr val="659AB5"/>
                      </a:gs>
                      <a:gs pos="82000">
                        <a:srgbClr val="77A5C6"/>
                      </a:gs>
                      <a:gs pos="49000">
                        <a:srgbClr val="99BCCE"/>
                      </a:gs>
                    </a:gsLst>
                    <a:path path="shap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ad 37"/>
                  <p:cNvSpPr/>
                  <p:nvPr/>
                </p:nvSpPr>
                <p:spPr>
                  <a:xfrm>
                    <a:off x="4754144" y="3915750"/>
                    <a:ext cx="2186189" cy="2150771"/>
                  </a:xfrm>
                  <a:prstGeom prst="donut">
                    <a:avLst>
                      <a:gd name="adj" fmla="val 5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4" name="Ellipse 13"/>
                <p:cNvSpPr/>
                <p:nvPr/>
              </p:nvSpPr>
              <p:spPr>
                <a:xfrm>
                  <a:off x="5511744" y="4635535"/>
                  <a:ext cx="711200" cy="711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5588115" y="4711735"/>
                  <a:ext cx="558800" cy="55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6298406" y="1942105"/>
                  <a:ext cx="481013" cy="646548"/>
                </a:xfrm>
                <a:prstGeom prst="rect">
                  <a:avLst/>
                </a:prstGeom>
                <a:solidFill>
                  <a:srgbClr val="CDD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7" name="Gruppieren 16"/>
                <p:cNvGrpSpPr/>
                <p:nvPr/>
              </p:nvGrpSpPr>
              <p:grpSpPr>
                <a:xfrm>
                  <a:off x="6349971" y="2026265"/>
                  <a:ext cx="377881" cy="492125"/>
                  <a:chOff x="5867344" y="2020329"/>
                  <a:chExt cx="377881" cy="492125"/>
                </a:xfrm>
              </p:grpSpPr>
              <p:sp>
                <p:nvSpPr>
                  <p:cNvPr id="33" name="Abgerundetes Rechteck 32"/>
                  <p:cNvSpPr/>
                  <p:nvPr/>
                </p:nvSpPr>
                <p:spPr>
                  <a:xfrm>
                    <a:off x="5867344" y="2020329"/>
                    <a:ext cx="377881" cy="492125"/>
                  </a:xfrm>
                  <a:prstGeom prst="roundRect">
                    <a:avLst>
                      <a:gd name="adj" fmla="val 33471"/>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4" name="Abgerundetes Rechteck 33"/>
                  <p:cNvSpPr/>
                  <p:nvPr/>
                </p:nvSpPr>
                <p:spPr>
                  <a:xfrm>
                    <a:off x="5929284" y="2101291"/>
                    <a:ext cx="254000" cy="330200"/>
                  </a:xfrm>
                  <a:prstGeom prst="roundRect">
                    <a:avLst>
                      <a:gd name="adj" fmla="val 50000"/>
                    </a:avLst>
                  </a:prstGeom>
                  <a:gradFill flip="none" rotWithShape="1">
                    <a:gsLst>
                      <a:gs pos="0">
                        <a:srgbClr val="5C8AC5"/>
                      </a:gs>
                      <a:gs pos="100000">
                        <a:srgbClr val="1C4E8B"/>
                      </a:gs>
                    </a:gsLst>
                    <a:lin ang="5400000" scaled="1"/>
                    <a:tileRect/>
                  </a:gradFill>
                  <a:ln w="9525">
                    <a:solidFill>
                      <a:srgbClr val="1C4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reihandform 34"/>
                  <p:cNvSpPr/>
                  <p:nvPr/>
                </p:nvSpPr>
                <p:spPr>
                  <a:xfrm>
                    <a:off x="5981671" y="2139391"/>
                    <a:ext cx="149225" cy="254000"/>
                  </a:xfrm>
                  <a:custGeom>
                    <a:avLst/>
                    <a:gdLst>
                      <a:gd name="connsiteX0" fmla="*/ 0 w 149225"/>
                      <a:gd name="connsiteY0" fmla="*/ 66675 h 254000"/>
                      <a:gd name="connsiteX1" fmla="*/ 149225 w 149225"/>
                      <a:gd name="connsiteY1" fmla="*/ 190500 h 254000"/>
                      <a:gd name="connsiteX2" fmla="*/ 69850 w 149225"/>
                      <a:gd name="connsiteY2" fmla="*/ 254000 h 254000"/>
                      <a:gd name="connsiteX3" fmla="*/ 73025 w 149225"/>
                      <a:gd name="connsiteY3" fmla="*/ 0 h 254000"/>
                      <a:gd name="connsiteX4" fmla="*/ 146050 w 149225"/>
                      <a:gd name="connsiteY4" fmla="*/ 63500 h 254000"/>
                      <a:gd name="connsiteX5" fmla="*/ 3175 w 149225"/>
                      <a:gd name="connsiteY5" fmla="*/ 18415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225" h="254000">
                        <a:moveTo>
                          <a:pt x="0" y="66675"/>
                        </a:moveTo>
                        <a:lnTo>
                          <a:pt x="149225" y="190500"/>
                        </a:lnTo>
                        <a:lnTo>
                          <a:pt x="69850" y="254000"/>
                        </a:lnTo>
                        <a:cubicBezTo>
                          <a:pt x="70908" y="169333"/>
                          <a:pt x="71967" y="84667"/>
                          <a:pt x="73025" y="0"/>
                        </a:cubicBezTo>
                        <a:lnTo>
                          <a:pt x="146050" y="63500"/>
                        </a:lnTo>
                        <a:lnTo>
                          <a:pt x="3175" y="18415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8" name="Rechteck 17"/>
                <p:cNvSpPr/>
                <p:nvPr/>
              </p:nvSpPr>
              <p:spPr>
                <a:xfrm>
                  <a:off x="4580998" y="2015544"/>
                  <a:ext cx="1266240" cy="359356"/>
                </a:xfrm>
                <a:prstGeom prst="rect">
                  <a:avLst/>
                </a:prstGeom>
                <a:solidFill>
                  <a:srgbClr val="CDD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9" name="Gruppieren 18"/>
                <p:cNvGrpSpPr/>
                <p:nvPr/>
              </p:nvGrpSpPr>
              <p:grpSpPr>
                <a:xfrm>
                  <a:off x="4684698" y="2047475"/>
                  <a:ext cx="1077742" cy="302400"/>
                  <a:chOff x="4690644" y="2512047"/>
                  <a:chExt cx="1077742" cy="302400"/>
                </a:xfrm>
              </p:grpSpPr>
              <p:sp>
                <p:nvSpPr>
                  <p:cNvPr id="31" name="Abgerundetes Rechteck 30"/>
                  <p:cNvSpPr/>
                  <p:nvPr/>
                </p:nvSpPr>
                <p:spPr>
                  <a:xfrm>
                    <a:off x="4862285" y="2580697"/>
                    <a:ext cx="906101" cy="165100"/>
                  </a:xfrm>
                  <a:prstGeom prst="roundRect">
                    <a:avLst/>
                  </a:prstGeom>
                  <a:gradFill flip="none" rotWithShape="1">
                    <a:gsLst>
                      <a:gs pos="0">
                        <a:srgbClr val="C00000"/>
                      </a:gs>
                      <a:gs pos="100000">
                        <a:srgbClr val="17764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200" b="1" dirty="0" smtClean="0">
                        <a:solidFill>
                          <a:schemeClr val="tx1"/>
                        </a:solidFill>
                      </a:rPr>
                      <a:t>ON</a:t>
                    </a:r>
                    <a:endParaRPr lang="de-DE" sz="1200" b="1" dirty="0">
                      <a:solidFill>
                        <a:schemeClr val="tx1"/>
                      </a:solidFill>
                    </a:endParaRPr>
                  </a:p>
                </p:txBody>
              </p:sp>
              <p:sp>
                <p:nvSpPr>
                  <p:cNvPr id="32" name="Ellipse 31"/>
                  <p:cNvSpPr/>
                  <p:nvPr/>
                </p:nvSpPr>
                <p:spPr>
                  <a:xfrm>
                    <a:off x="4690644" y="2512047"/>
                    <a:ext cx="300456" cy="302400"/>
                  </a:xfrm>
                  <a:prstGeom prst="ellipse">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0" name="Gerader Verbinder 19"/>
                <p:cNvCxnSpPr/>
                <p:nvPr/>
              </p:nvCxnSpPr>
              <p:spPr>
                <a:xfrm>
                  <a:off x="5081587" y="250679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a:off x="5326856" y="250679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5587944" y="2509837"/>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23" name="Gruppieren 22"/>
                <p:cNvGrpSpPr/>
                <p:nvPr/>
              </p:nvGrpSpPr>
              <p:grpSpPr>
                <a:xfrm>
                  <a:off x="4684698" y="2544891"/>
                  <a:ext cx="1077742" cy="302400"/>
                  <a:chOff x="4690644" y="2512047"/>
                  <a:chExt cx="1077742" cy="302400"/>
                </a:xfrm>
              </p:grpSpPr>
              <p:sp>
                <p:nvSpPr>
                  <p:cNvPr id="29" name="Abgerundetes Rechteck 28"/>
                  <p:cNvSpPr/>
                  <p:nvPr/>
                </p:nvSpPr>
                <p:spPr>
                  <a:xfrm>
                    <a:off x="4862285" y="2580697"/>
                    <a:ext cx="906101" cy="165100"/>
                  </a:xfrm>
                  <a:prstGeom prst="roundRect">
                    <a:avLst/>
                  </a:prstGeom>
                  <a:gradFill flip="none" rotWithShape="1">
                    <a:gsLst>
                      <a:gs pos="82000">
                        <a:srgbClr val="1C4E8B"/>
                      </a:gs>
                      <a:gs pos="0">
                        <a:srgbClr val="7F7F7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200" b="1" dirty="0" smtClean="0">
                        <a:solidFill>
                          <a:schemeClr val="tx1"/>
                        </a:solidFill>
                      </a:rPr>
                      <a:t>SPEED</a:t>
                    </a:r>
                    <a:endParaRPr lang="de-DE" sz="1200" b="1" dirty="0">
                      <a:solidFill>
                        <a:schemeClr val="tx1"/>
                      </a:solidFill>
                    </a:endParaRPr>
                  </a:p>
                </p:txBody>
              </p:sp>
              <p:sp>
                <p:nvSpPr>
                  <p:cNvPr id="30" name="Ellipse 29"/>
                  <p:cNvSpPr/>
                  <p:nvPr/>
                </p:nvSpPr>
                <p:spPr>
                  <a:xfrm>
                    <a:off x="4690644" y="2512047"/>
                    <a:ext cx="300456" cy="302400"/>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Rechteck 23"/>
                <p:cNvSpPr/>
                <p:nvPr/>
              </p:nvSpPr>
              <p:spPr>
                <a:xfrm>
                  <a:off x="6502400" y="847725"/>
                  <a:ext cx="384175" cy="574675"/>
                </a:xfrm>
                <a:prstGeom prst="rect">
                  <a:avLst/>
                </a:prstGeom>
                <a:solidFill>
                  <a:srgbClr val="99B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p:cNvGrpSpPr/>
                <p:nvPr/>
              </p:nvGrpSpPr>
              <p:grpSpPr>
                <a:xfrm>
                  <a:off x="6614319" y="1078706"/>
                  <a:ext cx="165100" cy="123031"/>
                  <a:chOff x="7734300" y="990600"/>
                  <a:chExt cx="165100" cy="123031"/>
                </a:xfrm>
              </p:grpSpPr>
              <p:cxnSp>
                <p:nvCxnSpPr>
                  <p:cNvPr id="26" name="Gerader Verbinder 25"/>
                  <p:cNvCxnSpPr/>
                  <p:nvPr/>
                </p:nvCxnSpPr>
                <p:spPr>
                  <a:xfrm>
                    <a:off x="7734300" y="990600"/>
                    <a:ext cx="165100"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7734300" y="1053192"/>
                    <a:ext cx="165100"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a:off x="7734300" y="1113631"/>
                    <a:ext cx="165100"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2" name="Grafik 1"/>
            <p:cNvPicPr>
              <a:picLocks noChangeAspect="1"/>
            </p:cNvPicPr>
            <p:nvPr/>
          </p:nvPicPr>
          <p:blipFill rotWithShape="1">
            <a:blip r:embed="rId4">
              <a:extLst>
                <a:ext uri="{BEBA8EAE-BF5A-486C-A8C5-ECC9F3942E4B}">
                  <a14:imgProps xmlns:a14="http://schemas.microsoft.com/office/drawing/2010/main">
                    <a14:imgLayer r:embed="rId5">
                      <a14:imgEffect>
                        <a14:backgroundRemoval t="30544" b="50544" l="37466" r="60933"/>
                      </a14:imgEffect>
                    </a14:imgLayer>
                  </a14:imgProps>
                </a:ext>
                <a:ext uri="{28A0092B-C50C-407E-A947-70E740481C1C}">
                  <a14:useLocalDpi xmlns:a14="http://schemas.microsoft.com/office/drawing/2010/main" val="0"/>
                </a:ext>
              </a:extLst>
            </a:blip>
            <a:srcRect l="34533" t="28044" r="36134" b="46956"/>
            <a:stretch/>
          </p:blipFill>
          <p:spPr>
            <a:xfrm>
              <a:off x="3582621" y="3799587"/>
              <a:ext cx="335280" cy="342900"/>
            </a:xfrm>
            <a:prstGeom prst="rect">
              <a:avLst/>
            </a:prstGeom>
            <a:effectLst>
              <a:outerShdw blurRad="50800" dist="50800" dir="5400000" algn="ctr" rotWithShape="0">
                <a:srgbClr val="000000">
                  <a:alpha val="0"/>
                </a:srgbClr>
              </a:outerShdw>
            </a:effectLst>
          </p:spPr>
        </p:pic>
      </p:grpSp>
    </p:spTree>
    <p:extLst>
      <p:ext uri="{BB962C8B-B14F-4D97-AF65-F5344CB8AC3E}">
        <p14:creationId xmlns:p14="http://schemas.microsoft.com/office/powerpoint/2010/main" val="1944825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Interaktionskonzept</a:t>
            </a:r>
          </a:p>
        </p:txBody>
      </p:sp>
      <p:sp>
        <p:nvSpPr>
          <p:cNvPr id="3" name="Untertitel 2"/>
          <p:cNvSpPr>
            <a:spLocks noGrp="1"/>
          </p:cNvSpPr>
          <p:nvPr>
            <p:ph type="subTitle" idx="1"/>
          </p:nvPr>
        </p:nvSpPr>
        <p:spPr/>
        <p:txBody>
          <a:bodyPr>
            <a:normAutofit/>
          </a:bodyPr>
          <a:lstStyle/>
          <a:p>
            <a:r>
              <a:rPr lang="de-DE" sz="2400" b="1" dirty="0" smtClean="0"/>
              <a:t>Antriebskonzepte</a:t>
            </a:r>
          </a:p>
          <a:p>
            <a:r>
              <a:rPr lang="de-DE" sz="2400" b="1" dirty="0" smtClean="0"/>
              <a:t>Kommunikationsprotokoll</a:t>
            </a:r>
          </a:p>
          <a:p>
            <a:r>
              <a:rPr lang="de-DE" sz="2400" b="1" dirty="0" err="1" smtClean="0"/>
              <a:t>mBot</a:t>
            </a:r>
            <a:r>
              <a:rPr lang="de-DE" sz="2400" b="1" dirty="0" smtClean="0"/>
              <a:t> </a:t>
            </a:r>
            <a:r>
              <a:rPr lang="de-DE" sz="2400" b="1" dirty="0"/>
              <a:t>als </a:t>
            </a:r>
            <a:r>
              <a:rPr lang="de-DE" sz="2400" b="1" dirty="0" smtClean="0"/>
              <a:t>Prototyp</a:t>
            </a:r>
          </a:p>
          <a:p>
            <a:r>
              <a:rPr lang="de-DE" sz="2400" b="1" dirty="0" smtClean="0"/>
              <a:t>App Entwicklung</a:t>
            </a:r>
          </a:p>
          <a:p>
            <a:r>
              <a:rPr lang="de-DE" sz="2400" b="1" dirty="0" smtClean="0"/>
              <a:t>Sonstige Ansätze</a:t>
            </a:r>
            <a:endParaRPr lang="de-DE" sz="2400" b="1" dirty="0"/>
          </a:p>
          <a:p>
            <a:endParaRPr lang="de-DE" sz="2400" b="1" dirty="0" smtClean="0"/>
          </a:p>
        </p:txBody>
      </p:sp>
      <p:sp>
        <p:nvSpPr>
          <p:cNvPr id="6" name="TextBox 5"/>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Tree>
    <p:extLst>
      <p:ext uri="{BB962C8B-B14F-4D97-AF65-F5344CB8AC3E}">
        <p14:creationId xmlns:p14="http://schemas.microsoft.com/office/powerpoint/2010/main" val="13186852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Akkuschrauber an </a:t>
            </a:r>
          </a:p>
          <a:p>
            <a:pPr marL="0" indent="0">
              <a:buNone/>
            </a:pPr>
            <a:r>
              <a:rPr lang="de-DE" sz="2800" dirty="0"/>
              <a:t>	</a:t>
            </a:r>
            <a:r>
              <a:rPr lang="de-DE" sz="2800" dirty="0" smtClean="0"/>
              <a:t>Radnabe</a:t>
            </a:r>
            <a:endParaRPr lang="de-DE" sz="2400" dirty="0" smtClean="0"/>
          </a:p>
          <a:p>
            <a:r>
              <a:rPr lang="de-DE" sz="2800" dirty="0" smtClean="0"/>
              <a:t>Kein Freilauf</a:t>
            </a:r>
          </a:p>
          <a:p>
            <a:r>
              <a:rPr lang="de-DE" sz="2800" dirty="0" smtClean="0"/>
              <a:t>Sehr hohe Kräfte</a:t>
            </a:r>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65</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Akkuschrauber Radantrieb</a:t>
            </a:r>
            <a:endParaRPr lang="de-DE" sz="2400" dirty="0"/>
          </a:p>
        </p:txBody>
      </p:sp>
      <p:sp>
        <p:nvSpPr>
          <p:cNvPr id="8" name="TextBox 7"/>
          <p:cNvSpPr txBox="1"/>
          <p:nvPr/>
        </p:nvSpPr>
        <p:spPr>
          <a:xfrm>
            <a:off x="3036503"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pic>
        <p:nvPicPr>
          <p:cNvPr id="9" name="Inhaltsplatzhalter 5" descr="bohrmaschine.png"/>
          <p:cNvPicPr>
            <a:picLocks noChangeAspect="1"/>
          </p:cNvPicPr>
          <p:nvPr/>
        </p:nvPicPr>
        <p:blipFill>
          <a:blip r:embed="rId2">
            <a:extLst>
              <a:ext uri="{28A0092B-C50C-407E-A947-70E740481C1C}">
                <a14:useLocalDpi xmlns:a14="http://schemas.microsoft.com/office/drawing/2010/main" val="0"/>
              </a:ext>
            </a:extLst>
          </a:blip>
          <a:srcRect l="-74711" r="-74711"/>
          <a:stretch>
            <a:fillRect/>
          </a:stretch>
        </p:blipFill>
        <p:spPr>
          <a:xfrm>
            <a:off x="2511335" y="1709968"/>
            <a:ext cx="8099026" cy="4331530"/>
          </a:xfrm>
          <a:prstGeom prst="rect">
            <a:avLst/>
          </a:prstGeom>
        </p:spPr>
      </p:pic>
    </p:spTree>
    <p:extLst>
      <p:ext uri="{BB962C8B-B14F-4D97-AF65-F5344CB8AC3E}">
        <p14:creationId xmlns:p14="http://schemas.microsoft.com/office/powerpoint/2010/main" val="23402915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Akkuschrauber an </a:t>
            </a:r>
          </a:p>
          <a:p>
            <a:pPr marL="0" indent="0">
              <a:buNone/>
            </a:pPr>
            <a:r>
              <a:rPr lang="de-DE" sz="2800" dirty="0"/>
              <a:t>	</a:t>
            </a:r>
            <a:r>
              <a:rPr lang="de-DE" sz="2800" dirty="0" smtClean="0"/>
              <a:t>Radlauffläche</a:t>
            </a:r>
            <a:endParaRPr lang="de-DE" sz="2400" dirty="0" smtClean="0"/>
          </a:p>
          <a:p>
            <a:r>
              <a:rPr lang="de-DE" sz="2800" dirty="0" smtClean="0"/>
              <a:t>Hoher Schlupf</a:t>
            </a:r>
          </a:p>
          <a:p>
            <a:r>
              <a:rPr lang="de-DE" sz="2800" dirty="0" smtClean="0"/>
              <a:t>Nicht gleichmäßig</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66</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Akkuschrauber Radantrieb</a:t>
            </a:r>
            <a:endParaRPr lang="de-DE" sz="2400" dirty="0"/>
          </a:p>
        </p:txBody>
      </p:sp>
      <p:sp>
        <p:nvSpPr>
          <p:cNvPr id="8" name="TextBox 7"/>
          <p:cNvSpPr txBox="1"/>
          <p:nvPr/>
        </p:nvSpPr>
        <p:spPr>
          <a:xfrm>
            <a:off x="3036504"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a:t> </a:t>
            </a:r>
            <a:r>
              <a:rPr lang="en-US" sz="1050" dirty="0" smtClean="0"/>
              <a:t>Daniel </a:t>
            </a:r>
            <a:r>
              <a:rPr lang="en-US" sz="1050" dirty="0" err="1" smtClean="0"/>
              <a:t>Münstermann</a:t>
            </a:r>
            <a:endParaRPr lang="en-US" sz="1050" dirty="0"/>
          </a:p>
        </p:txBody>
      </p:sp>
      <p:pic>
        <p:nvPicPr>
          <p:cNvPr id="2" name="Bild 1"/>
          <p:cNvPicPr>
            <a:picLocks noChangeAspect="1"/>
          </p:cNvPicPr>
          <p:nvPr/>
        </p:nvPicPr>
        <p:blipFill>
          <a:blip r:embed="rId2"/>
          <a:stretch>
            <a:fillRect/>
          </a:stretch>
        </p:blipFill>
        <p:spPr>
          <a:xfrm>
            <a:off x="4675481" y="1778001"/>
            <a:ext cx="2533825" cy="2526224"/>
          </a:xfrm>
          <a:prstGeom prst="rect">
            <a:avLst/>
          </a:prstGeom>
        </p:spPr>
      </p:pic>
      <p:sp>
        <p:nvSpPr>
          <p:cNvPr id="6" name="Textfeld 5"/>
          <p:cNvSpPr txBox="1"/>
          <p:nvPr/>
        </p:nvSpPr>
        <p:spPr>
          <a:xfrm>
            <a:off x="3245903" y="5926108"/>
            <a:ext cx="5286097" cy="400110"/>
          </a:xfrm>
          <a:prstGeom prst="rect">
            <a:avLst/>
          </a:prstGeom>
          <a:noFill/>
        </p:spPr>
        <p:txBody>
          <a:bodyPr wrap="none" rtlCol="0">
            <a:spAutoFit/>
          </a:bodyPr>
          <a:lstStyle/>
          <a:p>
            <a:r>
              <a:rPr lang="de-DE" sz="1000" dirty="0">
                <a:hlinkClick r:id="rId3"/>
              </a:rPr>
              <a:t>https://www.sunrisemedical.de/SunriseEU/files/94/940f9161-b231-485b-b799-3412e2a7f750.</a:t>
            </a:r>
            <a:r>
              <a:rPr lang="de-DE" sz="1000" dirty="0" smtClean="0">
                <a:hlinkClick r:id="rId3"/>
              </a:rPr>
              <a:t>jpg</a:t>
            </a:r>
            <a:endParaRPr lang="de-DE" sz="1000" dirty="0" smtClean="0"/>
          </a:p>
          <a:p>
            <a:r>
              <a:rPr lang="de-DE" sz="1000" dirty="0"/>
              <a:t>https://</a:t>
            </a:r>
            <a:r>
              <a:rPr lang="de-DE" sz="1000" dirty="0" err="1"/>
              <a:t>www.akkuschrauber-experten.de</a:t>
            </a:r>
            <a:r>
              <a:rPr lang="de-DE" sz="1000" dirty="0"/>
              <a:t>/bosch-psr-18-li-2</a:t>
            </a:r>
          </a:p>
        </p:txBody>
      </p:sp>
      <p:pic>
        <p:nvPicPr>
          <p:cNvPr id="12" name="Bild 11"/>
          <p:cNvPicPr>
            <a:picLocks noChangeAspect="1"/>
          </p:cNvPicPr>
          <p:nvPr/>
        </p:nvPicPr>
        <p:blipFill>
          <a:blip r:embed="rId4"/>
          <a:stretch>
            <a:fillRect/>
          </a:stretch>
        </p:blipFill>
        <p:spPr>
          <a:xfrm>
            <a:off x="7294072" y="2521186"/>
            <a:ext cx="1237928" cy="3349037"/>
          </a:xfrm>
          <a:prstGeom prst="rect">
            <a:avLst/>
          </a:prstGeom>
        </p:spPr>
      </p:pic>
      <p:sp>
        <p:nvSpPr>
          <p:cNvPr id="13" name="Gebogener Pfeil 12"/>
          <p:cNvSpPr/>
          <p:nvPr/>
        </p:nvSpPr>
        <p:spPr>
          <a:xfrm rot="16200000">
            <a:off x="7003138" y="2250731"/>
            <a:ext cx="1778322" cy="1620255"/>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6662472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feld 18"/>
          <p:cNvSpPr txBox="1"/>
          <p:nvPr/>
        </p:nvSpPr>
        <p:spPr>
          <a:xfrm>
            <a:off x="330338" y="1561630"/>
            <a:ext cx="8286847" cy="4252147"/>
          </a:xfrm>
          <a:prstGeom prst="rect">
            <a:avLst/>
          </a:prstGeom>
          <a:solidFill>
            <a:schemeClr val="bg1"/>
          </a:solidFill>
        </p:spPr>
        <p:txBody>
          <a:bodyPr wrap="square" rtlCol="0">
            <a:spAutoFit/>
          </a:bodyPr>
          <a:lstStyle/>
          <a:p>
            <a:endParaRPr lang="de-DE" dirty="0"/>
          </a:p>
        </p:txBody>
      </p:sp>
      <p:sp>
        <p:nvSpPr>
          <p:cNvPr id="3" name="Inhaltsplatzhalter 2"/>
          <p:cNvSpPr>
            <a:spLocks noGrp="1"/>
          </p:cNvSpPr>
          <p:nvPr>
            <p:ph idx="1"/>
          </p:nvPr>
        </p:nvSpPr>
        <p:spPr/>
        <p:txBody>
          <a:bodyPr>
            <a:normAutofit/>
          </a:bodyPr>
          <a:lstStyle/>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67</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Kommunikationsprotokoll</a:t>
            </a:r>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330338" y="5706367"/>
            <a:ext cx="7653557" cy="954107"/>
          </a:xfrm>
          <a:prstGeom prst="rect">
            <a:avLst/>
          </a:prstGeom>
          <a:noFill/>
        </p:spPr>
        <p:txBody>
          <a:bodyPr wrap="none" rtlCol="0">
            <a:spAutoFit/>
          </a:bodyPr>
          <a:lstStyle/>
          <a:p>
            <a:r>
              <a:rPr lang="de-DE" sz="800" dirty="0">
                <a:hlinkClick r:id="rId2"/>
              </a:rPr>
              <a:t>https://www.robotistan.com/makeblock-mbot-24g-kit-v11-blue-21706-27-</a:t>
            </a:r>
            <a:r>
              <a:rPr lang="de-DE" sz="800" dirty="0" smtClean="0">
                <a:hlinkClick r:id="rId2"/>
              </a:rPr>
              <a:t>B.jpg</a:t>
            </a:r>
            <a:endParaRPr lang="de-DE" sz="800" dirty="0" smtClean="0"/>
          </a:p>
          <a:p>
            <a:r>
              <a:rPr lang="de-DE" sz="800" dirty="0">
                <a:hlinkClick r:id="rId3"/>
              </a:rPr>
              <a:t>https://upload.wikimedia.org/wikipedia/commons/0/01/</a:t>
            </a:r>
            <a:r>
              <a:rPr lang="de-DE" sz="800" dirty="0" smtClean="0">
                <a:hlinkClick r:id="rId3"/>
              </a:rPr>
              <a:t>Arduino_Mega.jpg</a:t>
            </a:r>
            <a:endParaRPr lang="de-DE" sz="800" dirty="0" smtClean="0"/>
          </a:p>
          <a:p>
            <a:r>
              <a:rPr lang="de-DE" sz="800" dirty="0">
                <a:hlinkClick r:id="rId4"/>
              </a:rPr>
              <a:t>https://www.burbach-goetz.de/item/images/120009959/640x640/Alber-Efix-E35-02.</a:t>
            </a:r>
            <a:r>
              <a:rPr lang="de-DE" sz="800" dirty="0" smtClean="0">
                <a:hlinkClick r:id="rId4"/>
              </a:rPr>
              <a:t>jpg</a:t>
            </a:r>
            <a:endParaRPr lang="de-DE" sz="800" dirty="0" smtClean="0"/>
          </a:p>
          <a:p>
            <a:r>
              <a:rPr lang="de-DE" sz="800" dirty="0">
                <a:hlinkClick r:id="rId5" invalidUrl="https://www.makerfabs.com/image/cache/makerfabs/Bluetooth Low Energy Module- CC2541/Bluetooth Low Energy Module- CC2541-1000x750.JPG"/>
              </a:rPr>
              <a:t>https://www.makerfabs.com/image/cache/makerfabs/Bluetooth%20Low%20Energy%20Module-%20CC2541/Bluetooth%20Low%20Energy%20Module-%20CC2541-1000x750.</a:t>
            </a:r>
            <a:r>
              <a:rPr lang="de-DE" sz="800" dirty="0" smtClean="0">
                <a:hlinkClick r:id="rId6" invalidUrl="https://www.makerfabs.com/image/cache/makerfabs/Bluetooth Low Energy Module- CC2541/Bluetooth Low Energy Module- CC2541-1000x750.JPG"/>
              </a:rPr>
              <a:t>JPG</a:t>
            </a:r>
            <a:endParaRPr lang="de-DE" sz="800" dirty="0" smtClean="0"/>
          </a:p>
          <a:p>
            <a:r>
              <a:rPr lang="de-DE" sz="800" dirty="0">
                <a:hlinkClick r:id="rId7"/>
              </a:rPr>
              <a:t>https://www.smartphoneonly.de/media/image/product/2220/lg/apple-iphone-x-space-grau-</a:t>
            </a:r>
            <a:r>
              <a:rPr lang="de-DE" sz="800" dirty="0" smtClean="0">
                <a:hlinkClick r:id="rId7"/>
              </a:rPr>
              <a:t>64gb.png</a:t>
            </a:r>
            <a:endParaRPr lang="de-DE" sz="800" dirty="0" smtClean="0"/>
          </a:p>
          <a:p>
            <a:r>
              <a:rPr lang="de-DE" sz="800" dirty="0">
                <a:hlinkClick r:id="rId8"/>
              </a:rPr>
              <a:t>https://mcdn.richter-gabelstapler.com/media/catalog/product/cache/1/image/510x/040ec09b1e35df139433887a97daa66f/d/s/dsc02072_1__1.</a:t>
            </a:r>
            <a:r>
              <a:rPr lang="de-DE" sz="800" dirty="0" smtClean="0">
                <a:hlinkClick r:id="rId8"/>
              </a:rPr>
              <a:t>gif</a:t>
            </a:r>
            <a:endParaRPr lang="de-DE" sz="800" dirty="0" smtClean="0"/>
          </a:p>
          <a:p>
            <a:endParaRPr lang="de-DE" sz="800" dirty="0"/>
          </a:p>
        </p:txBody>
      </p:sp>
      <p:pic>
        <p:nvPicPr>
          <p:cNvPr id="10" name="Bild 9"/>
          <p:cNvPicPr>
            <a:picLocks noChangeAspect="1"/>
          </p:cNvPicPr>
          <p:nvPr/>
        </p:nvPicPr>
        <p:blipFill>
          <a:blip r:embed="rId9"/>
          <a:stretch>
            <a:fillRect/>
          </a:stretch>
        </p:blipFill>
        <p:spPr>
          <a:xfrm>
            <a:off x="6941678" y="4200193"/>
            <a:ext cx="1506174" cy="1506174"/>
          </a:xfrm>
          <a:prstGeom prst="rect">
            <a:avLst/>
          </a:prstGeom>
        </p:spPr>
      </p:pic>
      <p:pic>
        <p:nvPicPr>
          <p:cNvPr id="13" name="Bild 12" descr="Arduino_Mega.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8047" y="3469268"/>
            <a:ext cx="1950353" cy="1461849"/>
          </a:xfrm>
          <a:prstGeom prst="rect">
            <a:avLst/>
          </a:prstGeom>
        </p:spPr>
      </p:pic>
      <p:pic>
        <p:nvPicPr>
          <p:cNvPr id="15" name="Bild 14" descr="Alber-Efix-E35-02.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8844" y="1561630"/>
            <a:ext cx="2366361" cy="1771074"/>
          </a:xfrm>
          <a:prstGeom prst="rect">
            <a:avLst/>
          </a:prstGeom>
        </p:spPr>
      </p:pic>
      <p:pic>
        <p:nvPicPr>
          <p:cNvPr id="18" name="Bild 17" descr="Bluetooth Low Energy Module- CC2541-1000x750.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600" y="3527777"/>
            <a:ext cx="1429926" cy="1072445"/>
          </a:xfrm>
          <a:prstGeom prst="rect">
            <a:avLst/>
          </a:prstGeom>
        </p:spPr>
      </p:pic>
      <p:pic>
        <p:nvPicPr>
          <p:cNvPr id="20" name="Bild 19"/>
          <p:cNvPicPr>
            <a:picLocks noChangeAspect="1"/>
          </p:cNvPicPr>
          <p:nvPr/>
        </p:nvPicPr>
        <p:blipFill>
          <a:blip r:embed="rId13"/>
          <a:stretch>
            <a:fillRect/>
          </a:stretch>
        </p:blipFill>
        <p:spPr>
          <a:xfrm>
            <a:off x="648000" y="2248071"/>
            <a:ext cx="856982" cy="1392596"/>
          </a:xfrm>
          <a:prstGeom prst="rect">
            <a:avLst/>
          </a:prstGeom>
        </p:spPr>
      </p:pic>
      <p:pic>
        <p:nvPicPr>
          <p:cNvPr id="22" name="Bild 21" descr="dsc02072_1__1.gif.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112" y="3922889"/>
            <a:ext cx="1628875" cy="1552222"/>
          </a:xfrm>
          <a:prstGeom prst="rect">
            <a:avLst/>
          </a:prstGeom>
        </p:spPr>
      </p:pic>
      <p:cxnSp>
        <p:nvCxnSpPr>
          <p:cNvPr id="24" name="Gerade Verbindung mit Pfeil 23"/>
          <p:cNvCxnSpPr/>
          <p:nvPr/>
        </p:nvCxnSpPr>
        <p:spPr>
          <a:xfrm>
            <a:off x="1721556" y="2888074"/>
            <a:ext cx="1196378" cy="103481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Gerade Verbindung mit Pfeil 25"/>
          <p:cNvCxnSpPr/>
          <p:nvPr/>
        </p:nvCxnSpPr>
        <p:spPr>
          <a:xfrm flipV="1">
            <a:off x="1834444" y="4280370"/>
            <a:ext cx="1138297" cy="31985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Gerade Verbindung mit Pfeil 27"/>
          <p:cNvCxnSpPr/>
          <p:nvPr/>
        </p:nvCxnSpPr>
        <p:spPr>
          <a:xfrm>
            <a:off x="4022053" y="4007556"/>
            <a:ext cx="37894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1635817" y="1737927"/>
            <a:ext cx="1282117" cy="646331"/>
          </a:xfrm>
          <a:prstGeom prst="rect">
            <a:avLst/>
          </a:prstGeom>
          <a:noFill/>
        </p:spPr>
        <p:txBody>
          <a:bodyPr wrap="square" rtlCol="0">
            <a:spAutoFit/>
          </a:bodyPr>
          <a:lstStyle/>
          <a:p>
            <a:r>
              <a:rPr lang="de-DE" dirty="0" smtClean="0"/>
              <a:t>BLE Verbindung</a:t>
            </a:r>
            <a:endParaRPr lang="de-DE" dirty="0"/>
          </a:p>
        </p:txBody>
      </p:sp>
      <p:cxnSp>
        <p:nvCxnSpPr>
          <p:cNvPr id="34" name="Gerade Verbindung mit Pfeil 33"/>
          <p:cNvCxnSpPr/>
          <p:nvPr/>
        </p:nvCxnSpPr>
        <p:spPr>
          <a:xfrm flipV="1">
            <a:off x="6509926" y="3207926"/>
            <a:ext cx="649111" cy="58325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Gerade Verbindung mit Pfeil 35"/>
          <p:cNvCxnSpPr/>
          <p:nvPr/>
        </p:nvCxnSpPr>
        <p:spPr>
          <a:xfrm>
            <a:off x="6398400" y="4421481"/>
            <a:ext cx="619526" cy="3292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feld 36"/>
          <p:cNvSpPr txBox="1"/>
          <p:nvPr/>
        </p:nvSpPr>
        <p:spPr>
          <a:xfrm>
            <a:off x="6067785" y="1890327"/>
            <a:ext cx="1282117" cy="646331"/>
          </a:xfrm>
          <a:prstGeom prst="rect">
            <a:avLst/>
          </a:prstGeom>
          <a:noFill/>
        </p:spPr>
        <p:txBody>
          <a:bodyPr wrap="square" rtlCol="0">
            <a:spAutoFit/>
          </a:bodyPr>
          <a:lstStyle/>
          <a:p>
            <a:r>
              <a:rPr lang="de-DE" dirty="0" smtClean="0"/>
              <a:t>Steuer Signale</a:t>
            </a:r>
            <a:endParaRPr lang="de-DE" dirty="0"/>
          </a:p>
        </p:txBody>
      </p:sp>
      <p:pic>
        <p:nvPicPr>
          <p:cNvPr id="38" name="Bild 37"/>
          <p:cNvPicPr>
            <a:picLocks noChangeAspect="1"/>
          </p:cNvPicPr>
          <p:nvPr/>
        </p:nvPicPr>
        <p:blipFill>
          <a:blip r:embed="rId15"/>
          <a:stretch>
            <a:fillRect/>
          </a:stretch>
        </p:blipFill>
        <p:spPr>
          <a:xfrm>
            <a:off x="4448047" y="2244729"/>
            <a:ext cx="1197877" cy="898408"/>
          </a:xfrm>
          <a:prstGeom prst="rect">
            <a:avLst/>
          </a:prstGeom>
        </p:spPr>
      </p:pic>
      <p:cxnSp>
        <p:nvCxnSpPr>
          <p:cNvPr id="40" name="Gerade Verbindung mit Pfeil 39"/>
          <p:cNvCxnSpPr/>
          <p:nvPr/>
        </p:nvCxnSpPr>
        <p:spPr>
          <a:xfrm>
            <a:off x="5080000" y="3207926"/>
            <a:ext cx="56444" cy="432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feld 40"/>
          <p:cNvSpPr txBox="1"/>
          <p:nvPr/>
        </p:nvSpPr>
        <p:spPr>
          <a:xfrm>
            <a:off x="4211526" y="1876558"/>
            <a:ext cx="1282117" cy="369332"/>
          </a:xfrm>
          <a:prstGeom prst="rect">
            <a:avLst/>
          </a:prstGeom>
          <a:noFill/>
        </p:spPr>
        <p:txBody>
          <a:bodyPr wrap="square" rtlCol="0">
            <a:spAutoFit/>
          </a:bodyPr>
          <a:lstStyle/>
          <a:p>
            <a:r>
              <a:rPr lang="de-DE" dirty="0" smtClean="0"/>
              <a:t>Interrupts</a:t>
            </a:r>
            <a:endParaRPr lang="de-DE" dirty="0"/>
          </a:p>
        </p:txBody>
      </p:sp>
    </p:spTree>
    <p:extLst>
      <p:ext uri="{BB962C8B-B14F-4D97-AF65-F5344CB8AC3E}">
        <p14:creationId xmlns:p14="http://schemas.microsoft.com/office/powerpoint/2010/main" val="2205728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Open Source</a:t>
            </a:r>
            <a:endParaRPr lang="de-DE" sz="2400" dirty="0" smtClean="0"/>
          </a:p>
          <a:p>
            <a:r>
              <a:rPr lang="de-DE" sz="2800" dirty="0" smtClean="0"/>
              <a:t>Präzise Steuerung</a:t>
            </a:r>
          </a:p>
          <a:p>
            <a:r>
              <a:rPr lang="de-DE" sz="2800" dirty="0" smtClean="0"/>
              <a:t>Bluetooth Low </a:t>
            </a:r>
            <a:r>
              <a:rPr lang="de-DE" sz="2800" dirty="0" err="1" smtClean="0"/>
              <a:t>Energy</a:t>
            </a:r>
            <a:endParaRPr lang="de-DE" sz="2800" dirty="0" smtClean="0"/>
          </a:p>
          <a:p>
            <a:pPr marL="0" indent="0">
              <a:buNone/>
            </a:pPr>
            <a:r>
              <a:rPr lang="de-DE" sz="2800" dirty="0"/>
              <a:t>	</a:t>
            </a:r>
            <a:r>
              <a:rPr lang="de-DE" sz="2800" dirty="0" smtClean="0"/>
              <a:t>Schnittstelle</a:t>
            </a:r>
          </a:p>
          <a:p>
            <a:r>
              <a:rPr lang="de-DE" sz="2800" dirty="0" smtClean="0"/>
              <a:t>Bekanntes System</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68</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err="1" smtClean="0"/>
              <a:t>Mbot</a:t>
            </a:r>
            <a:r>
              <a:rPr lang="de-DE" sz="2400" dirty="0" smtClean="0"/>
              <a:t> als Prototyp</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4178024" y="6049218"/>
            <a:ext cx="4353976" cy="246221"/>
          </a:xfrm>
          <a:prstGeom prst="rect">
            <a:avLst/>
          </a:prstGeom>
          <a:noFill/>
        </p:spPr>
        <p:txBody>
          <a:bodyPr wrap="none" rtlCol="0">
            <a:spAutoFit/>
          </a:bodyPr>
          <a:lstStyle/>
          <a:p>
            <a:r>
              <a:rPr lang="de-DE" sz="1000" dirty="0"/>
              <a:t>https://</a:t>
            </a:r>
            <a:r>
              <a:rPr lang="de-DE" sz="1000" dirty="0" err="1"/>
              <a:t>www.robotistan.com</a:t>
            </a:r>
            <a:r>
              <a:rPr lang="de-DE" sz="1000" dirty="0"/>
              <a:t>/makeblock-mbot-24g-kit-v11-blue-21706-27-B.jpg</a:t>
            </a:r>
          </a:p>
        </p:txBody>
      </p:sp>
      <p:pic>
        <p:nvPicPr>
          <p:cNvPr id="10" name="Bild 9"/>
          <p:cNvPicPr>
            <a:picLocks noChangeAspect="1"/>
          </p:cNvPicPr>
          <p:nvPr/>
        </p:nvPicPr>
        <p:blipFill>
          <a:blip r:embed="rId2"/>
          <a:stretch>
            <a:fillRect/>
          </a:stretch>
        </p:blipFill>
        <p:spPr>
          <a:xfrm>
            <a:off x="4834418" y="1709967"/>
            <a:ext cx="3718107" cy="3718107"/>
          </a:xfrm>
          <a:prstGeom prst="rect">
            <a:avLst/>
          </a:prstGeom>
        </p:spPr>
      </p:pic>
    </p:spTree>
    <p:extLst>
      <p:ext uri="{BB962C8B-B14F-4D97-AF65-F5344CB8AC3E}">
        <p14:creationId xmlns:p14="http://schemas.microsoft.com/office/powerpoint/2010/main" val="32561237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Serielle Verbindung</a:t>
            </a:r>
          </a:p>
          <a:p>
            <a:pPr lvl="1"/>
            <a:r>
              <a:rPr lang="de-DE" sz="2000" dirty="0" smtClean="0"/>
              <a:t>115200 Baud</a:t>
            </a:r>
          </a:p>
          <a:p>
            <a:pPr lvl="1"/>
            <a:r>
              <a:rPr lang="de-DE" sz="2000" dirty="0" err="1" smtClean="0"/>
              <a:t>No</a:t>
            </a:r>
            <a:r>
              <a:rPr lang="de-DE" sz="2000" dirty="0" smtClean="0"/>
              <a:t> </a:t>
            </a:r>
            <a:r>
              <a:rPr lang="de-DE" sz="2000" dirty="0" err="1" smtClean="0"/>
              <a:t>Parity</a:t>
            </a:r>
            <a:endParaRPr lang="de-DE" sz="2000" dirty="0" smtClean="0"/>
          </a:p>
          <a:p>
            <a:pPr lvl="1"/>
            <a:r>
              <a:rPr lang="de-DE" sz="2000" dirty="0" smtClean="0"/>
              <a:t>1 </a:t>
            </a:r>
            <a:r>
              <a:rPr lang="de-DE" sz="2000" dirty="0" err="1" smtClean="0"/>
              <a:t>Stopbit</a:t>
            </a:r>
            <a:endParaRPr lang="de-DE" sz="2000" dirty="0" smtClean="0"/>
          </a:p>
          <a:p>
            <a:pPr lvl="1"/>
            <a:r>
              <a:rPr lang="de-DE" sz="2000" dirty="0" smtClean="0"/>
              <a:t>8 Bit / Byte</a:t>
            </a:r>
          </a:p>
          <a:p>
            <a:pPr lvl="1"/>
            <a:endParaRPr lang="de-DE" sz="2000" dirty="0"/>
          </a:p>
          <a:p>
            <a:pPr marL="457200" lvl="1" indent="0">
              <a:buNone/>
            </a:pPr>
            <a:endParaRPr lang="de-DE" sz="2000" dirty="0" smtClean="0"/>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69</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err="1" smtClean="0"/>
              <a:t>Mbot</a:t>
            </a:r>
            <a:r>
              <a:rPr lang="de-DE" sz="2400" dirty="0" smtClean="0"/>
              <a:t> Protokoll</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
        <p:nvSpPr>
          <p:cNvPr id="6" name="Textfeld 5"/>
          <p:cNvSpPr txBox="1"/>
          <p:nvPr/>
        </p:nvSpPr>
        <p:spPr>
          <a:xfrm>
            <a:off x="4178024" y="6049218"/>
            <a:ext cx="4353976" cy="246221"/>
          </a:xfrm>
          <a:prstGeom prst="rect">
            <a:avLst/>
          </a:prstGeom>
          <a:noFill/>
        </p:spPr>
        <p:txBody>
          <a:bodyPr wrap="none" rtlCol="0">
            <a:spAutoFit/>
          </a:bodyPr>
          <a:lstStyle/>
          <a:p>
            <a:r>
              <a:rPr lang="de-DE" sz="1000" dirty="0"/>
              <a:t>https://</a:t>
            </a:r>
            <a:r>
              <a:rPr lang="de-DE" sz="1000" dirty="0" err="1"/>
              <a:t>www.robotistan.com</a:t>
            </a:r>
            <a:r>
              <a:rPr lang="de-DE" sz="1000" dirty="0"/>
              <a:t>/makeblock-mbot-24g-kit-v11-blue-21706-27-B.jpg</a:t>
            </a:r>
          </a:p>
        </p:txBody>
      </p:sp>
      <p:pic>
        <p:nvPicPr>
          <p:cNvPr id="10" name="Bild 9"/>
          <p:cNvPicPr>
            <a:picLocks noChangeAspect="1"/>
          </p:cNvPicPr>
          <p:nvPr/>
        </p:nvPicPr>
        <p:blipFill>
          <a:blip r:embed="rId3"/>
          <a:stretch>
            <a:fillRect/>
          </a:stretch>
        </p:blipFill>
        <p:spPr>
          <a:xfrm>
            <a:off x="5963307" y="1709968"/>
            <a:ext cx="2589218" cy="2589218"/>
          </a:xfrm>
          <a:prstGeom prst="rect">
            <a:avLst/>
          </a:prstGeom>
        </p:spPr>
      </p:pic>
      <p:sp>
        <p:nvSpPr>
          <p:cNvPr id="2" name="Rechteck 1"/>
          <p:cNvSpPr/>
          <p:nvPr/>
        </p:nvSpPr>
        <p:spPr>
          <a:xfrm>
            <a:off x="647999" y="5164666"/>
            <a:ext cx="894815"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FF	55</a:t>
            </a:r>
            <a:endParaRPr lang="de-DE" dirty="0"/>
          </a:p>
        </p:txBody>
      </p:sp>
      <p:sp>
        <p:nvSpPr>
          <p:cNvPr id="9" name="Rechteck 8"/>
          <p:cNvSpPr/>
          <p:nvPr/>
        </p:nvSpPr>
        <p:spPr>
          <a:xfrm>
            <a:off x="1778000" y="5164666"/>
            <a:ext cx="824859"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Length</a:t>
            </a:r>
            <a:endParaRPr lang="de-DE" dirty="0"/>
          </a:p>
        </p:txBody>
      </p:sp>
      <p:sp>
        <p:nvSpPr>
          <p:cNvPr id="11" name="Rechteck 10"/>
          <p:cNvSpPr/>
          <p:nvPr/>
        </p:nvSpPr>
        <p:spPr>
          <a:xfrm>
            <a:off x="2781600" y="5164666"/>
            <a:ext cx="689733"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Index</a:t>
            </a:r>
            <a:endParaRPr lang="de-DE" dirty="0"/>
          </a:p>
        </p:txBody>
      </p:sp>
      <p:sp>
        <p:nvSpPr>
          <p:cNvPr id="12" name="Rechteck 11"/>
          <p:cNvSpPr/>
          <p:nvPr/>
        </p:nvSpPr>
        <p:spPr>
          <a:xfrm>
            <a:off x="3623733" y="5164666"/>
            <a:ext cx="854193"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Action</a:t>
            </a:r>
            <a:endParaRPr lang="de-DE" dirty="0"/>
          </a:p>
        </p:txBody>
      </p:sp>
      <p:sp>
        <p:nvSpPr>
          <p:cNvPr id="13" name="Rechteck 12"/>
          <p:cNvSpPr/>
          <p:nvPr/>
        </p:nvSpPr>
        <p:spPr>
          <a:xfrm>
            <a:off x="4693185" y="5166547"/>
            <a:ext cx="951259"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Device</a:t>
            </a:r>
            <a:endParaRPr lang="de-DE" dirty="0"/>
          </a:p>
        </p:txBody>
      </p:sp>
      <p:sp>
        <p:nvSpPr>
          <p:cNvPr id="14" name="Rechteck 13"/>
          <p:cNvSpPr/>
          <p:nvPr/>
        </p:nvSpPr>
        <p:spPr>
          <a:xfrm>
            <a:off x="5897333" y="5166547"/>
            <a:ext cx="932445" cy="385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Values</a:t>
            </a:r>
            <a:endParaRPr lang="de-DE" dirty="0"/>
          </a:p>
        </p:txBody>
      </p:sp>
    </p:spTree>
    <p:extLst>
      <p:ext uri="{BB962C8B-B14F-4D97-AF65-F5344CB8AC3E}">
        <p14:creationId xmlns:p14="http://schemas.microsoft.com/office/powerpoint/2010/main" val="4998522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b="1" dirty="0" smtClean="0"/>
              <a:t>Anforderungen / </a:t>
            </a:r>
            <a:r>
              <a:rPr lang="de-DE" sz="2400" b="1" dirty="0" err="1" smtClean="0"/>
              <a:t>Requierements</a:t>
            </a:r>
            <a:r>
              <a:rPr lang="de-DE" sz="2400" b="1" dirty="0" smtClean="0"/>
              <a:t> / Pflichtenheft</a:t>
            </a:r>
          </a:p>
          <a:p>
            <a:r>
              <a:rPr lang="de-DE" sz="2000" dirty="0"/>
              <a:t>Funktionale / Nicht funktionale Anforderungen </a:t>
            </a:r>
            <a:endParaRPr lang="de-DE" sz="2000" dirty="0" smtClean="0"/>
          </a:p>
          <a:p>
            <a:pPr marL="342900" indent="-342900">
              <a:buFont typeface="Arial" charset="0"/>
              <a:buChar char="•"/>
            </a:pPr>
            <a:r>
              <a:rPr lang="de-DE" sz="2000" dirty="0"/>
              <a:t>	</a:t>
            </a:r>
            <a:r>
              <a:rPr lang="de-DE" sz="1600" i="1" dirty="0" smtClean="0"/>
              <a:t>Was </a:t>
            </a:r>
            <a:r>
              <a:rPr lang="de-DE" sz="1600" i="1" dirty="0"/>
              <a:t>ist Rollstuhlfahrern </a:t>
            </a:r>
            <a:r>
              <a:rPr lang="de-DE" sz="1600" i="1" dirty="0" smtClean="0"/>
              <a:t>wichtig?</a:t>
            </a:r>
            <a:endParaRPr lang="de-DE" sz="1600" i="1" dirty="0"/>
          </a:p>
          <a:p>
            <a:endParaRPr lang="de-DE" sz="2400" b="1" dirty="0" smtClean="0"/>
          </a:p>
        </p:txBody>
      </p:sp>
      <p:sp>
        <p:nvSpPr>
          <p:cNvPr id="6" name="TextBox 5"/>
          <p:cNvSpPr txBox="1"/>
          <p:nvPr/>
        </p:nvSpPr>
        <p:spPr>
          <a:xfrm>
            <a:off x="3235452" y="6437376"/>
            <a:ext cx="2345514"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a:t>
            </a:r>
            <a:r>
              <a:rPr lang="en-US" sz="1050" dirty="0" err="1" smtClean="0"/>
              <a:t>Rojda</a:t>
            </a:r>
            <a:r>
              <a:rPr lang="en-US" sz="1050" dirty="0" smtClean="0"/>
              <a:t> </a:t>
            </a:r>
            <a:r>
              <a:rPr lang="en-US" sz="1050" dirty="0" err="1" smtClean="0"/>
              <a:t>Takmaz</a:t>
            </a:r>
            <a:endParaRPr lang="en-US" sz="1050" dirty="0"/>
          </a:p>
        </p:txBody>
      </p:sp>
    </p:spTree>
    <p:extLst>
      <p:ext uri="{BB962C8B-B14F-4D97-AF65-F5344CB8AC3E}">
        <p14:creationId xmlns:p14="http://schemas.microsoft.com/office/powerpoint/2010/main" val="5613988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Erstellen einer GUI</a:t>
            </a:r>
          </a:p>
          <a:p>
            <a:pPr lvl="1"/>
            <a:r>
              <a:rPr lang="de-DE" sz="2400" dirty="0" smtClean="0"/>
              <a:t>Blauer Punkt beweglich</a:t>
            </a:r>
          </a:p>
          <a:p>
            <a:pPr lvl="1"/>
            <a:endParaRPr lang="de-DE" sz="24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70</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App Entwicklung</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pic>
        <p:nvPicPr>
          <p:cNvPr id="2" name="Bild 1" descr="Bildschirmfoto 2018-07-25 um 23.1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630" y="728929"/>
            <a:ext cx="2747542" cy="5502530"/>
          </a:xfrm>
          <a:prstGeom prst="rect">
            <a:avLst/>
          </a:prstGeom>
        </p:spPr>
      </p:pic>
    </p:spTree>
    <p:extLst>
      <p:ext uri="{BB962C8B-B14F-4D97-AF65-F5344CB8AC3E}">
        <p14:creationId xmlns:p14="http://schemas.microsoft.com/office/powerpoint/2010/main" val="11861974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71</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Swift</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pic>
        <p:nvPicPr>
          <p:cNvPr id="12" name="Bild 11" descr="Bildschirmfoto 2018-07-25 um 23.31.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073" y="1008063"/>
            <a:ext cx="6565900" cy="5118100"/>
          </a:xfrm>
          <a:prstGeom prst="rect">
            <a:avLst/>
          </a:prstGeom>
        </p:spPr>
      </p:pic>
    </p:spTree>
    <p:extLst>
      <p:ext uri="{BB962C8B-B14F-4D97-AF65-F5344CB8AC3E}">
        <p14:creationId xmlns:p14="http://schemas.microsoft.com/office/powerpoint/2010/main" val="4998522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r>
              <a:rPr lang="de-DE" sz="2800" dirty="0" smtClean="0"/>
              <a:t>Zeit</a:t>
            </a:r>
          </a:p>
          <a:p>
            <a:endParaRPr lang="de-DE" sz="2800" dirty="0"/>
          </a:p>
          <a:p>
            <a:r>
              <a:rPr lang="de-DE" sz="2800" dirty="0" smtClean="0"/>
              <a:t>Sehr spezielle Swift Syntax</a:t>
            </a:r>
          </a:p>
          <a:p>
            <a:pPr lvl="1"/>
            <a:r>
              <a:rPr lang="de-DE" sz="2400" dirty="0" smtClean="0"/>
              <a:t>Überall passiert etwas gleichzeitig</a:t>
            </a:r>
          </a:p>
          <a:p>
            <a:pPr lvl="1"/>
            <a:r>
              <a:rPr lang="de-DE" sz="2400" dirty="0" err="1" smtClean="0"/>
              <a:t>Xcode</a:t>
            </a:r>
            <a:r>
              <a:rPr lang="de-DE" sz="2400" dirty="0" smtClean="0"/>
              <a:t> hat sehr sehr viele Einstellmöglichkeiten</a:t>
            </a:r>
          </a:p>
          <a:p>
            <a:endParaRPr lang="de-DE" sz="2800" dirty="0" smtClean="0"/>
          </a:p>
          <a:p>
            <a:r>
              <a:rPr lang="de-DE" sz="2800" dirty="0" smtClean="0"/>
              <a:t>Veralteter Beispielcode</a:t>
            </a:r>
          </a:p>
          <a:p>
            <a:endParaRPr lang="de-DE" sz="2800" dirty="0" smtClean="0"/>
          </a:p>
          <a:p>
            <a:pPr marL="0" indent="0">
              <a:buNone/>
            </a:pPr>
            <a:endParaRPr lang="de-DE" sz="24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72</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Warum hat‘s nicht funktioniert ?</a:t>
            </a:r>
            <a:endParaRPr lang="de-DE" sz="2400" dirty="0"/>
          </a:p>
        </p:txBody>
      </p:sp>
      <p:sp>
        <p:nvSpPr>
          <p:cNvPr id="8" name="TextBox 7"/>
          <p:cNvSpPr txBox="1"/>
          <p:nvPr/>
        </p:nvSpPr>
        <p:spPr>
          <a:xfrm>
            <a:off x="3049972" y="6437376"/>
            <a:ext cx="271649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Daniel </a:t>
            </a:r>
            <a:r>
              <a:rPr lang="en-US" sz="1050" dirty="0" err="1" smtClean="0"/>
              <a:t>Münstermann</a:t>
            </a:r>
            <a:endParaRPr lang="en-US" sz="1050" dirty="0"/>
          </a:p>
        </p:txBody>
      </p:sp>
    </p:spTree>
    <p:extLst>
      <p:ext uri="{BB962C8B-B14F-4D97-AF65-F5344CB8AC3E}">
        <p14:creationId xmlns:p14="http://schemas.microsoft.com/office/powerpoint/2010/main" val="4998522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F562E25D-699C-4C92-878C-CC3BF1593050}"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73</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Sonstige Ansätze - </a:t>
            </a:r>
            <a:r>
              <a:rPr lang="de-DE" sz="2400" dirty="0" err="1" smtClean="0"/>
              <a:t>Indoor</a:t>
            </a:r>
            <a:r>
              <a:rPr lang="de-DE" sz="2400" dirty="0" smtClean="0"/>
              <a:t> Lokalisierung</a:t>
            </a:r>
            <a:endParaRPr lang="de-DE" sz="2400" dirty="0"/>
          </a:p>
        </p:txBody>
      </p:sp>
      <p:sp>
        <p:nvSpPr>
          <p:cNvPr id="6" name="TextBox 5"/>
          <p:cNvSpPr txBox="1"/>
          <p:nvPr/>
        </p:nvSpPr>
        <p:spPr>
          <a:xfrm>
            <a:off x="3036498" y="6437376"/>
            <a:ext cx="274342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dirty="0" err="1" smtClean="0"/>
              <a:t>Münstermann</a:t>
            </a:r>
            <a:endParaRPr lang="en-US" sz="1050" dirty="0"/>
          </a:p>
        </p:txBody>
      </p:sp>
      <p:sp>
        <p:nvSpPr>
          <p:cNvPr id="3" name="Inhaltsplatzhalter 2"/>
          <p:cNvSpPr>
            <a:spLocks noGrp="1"/>
          </p:cNvSpPr>
          <p:nvPr>
            <p:ph idx="1"/>
          </p:nvPr>
        </p:nvSpPr>
        <p:spPr/>
        <p:txBody>
          <a:bodyPr>
            <a:normAutofit/>
          </a:bodyPr>
          <a:lstStyle/>
          <a:p>
            <a:r>
              <a:rPr lang="de-DE" sz="2400" dirty="0" err="1" smtClean="0"/>
              <a:t>Decawave</a:t>
            </a:r>
            <a:r>
              <a:rPr lang="de-DE" sz="2400" dirty="0" smtClean="0"/>
              <a:t> </a:t>
            </a:r>
            <a:endParaRPr lang="de-DE" sz="2400" dirty="0"/>
          </a:p>
          <a:p>
            <a:pPr marL="0" indent="0">
              <a:buNone/>
            </a:pPr>
            <a:r>
              <a:rPr lang="de-DE" sz="2400" dirty="0" smtClean="0"/>
              <a:t>	MDEK 1001</a:t>
            </a:r>
          </a:p>
        </p:txBody>
      </p:sp>
      <p:pic>
        <p:nvPicPr>
          <p:cNvPr id="10" name="Bild 9"/>
          <p:cNvPicPr>
            <a:picLocks noChangeAspect="1"/>
          </p:cNvPicPr>
          <p:nvPr/>
        </p:nvPicPr>
        <p:blipFill>
          <a:blip r:embed="rId2"/>
          <a:stretch>
            <a:fillRect/>
          </a:stretch>
        </p:blipFill>
        <p:spPr>
          <a:xfrm>
            <a:off x="3186203" y="1554594"/>
            <a:ext cx="5016500" cy="3403600"/>
          </a:xfrm>
          <a:prstGeom prst="rect">
            <a:avLst/>
          </a:prstGeom>
        </p:spPr>
      </p:pic>
      <p:sp>
        <p:nvSpPr>
          <p:cNvPr id="11" name="Textfeld 10"/>
          <p:cNvSpPr txBox="1"/>
          <p:nvPr/>
        </p:nvSpPr>
        <p:spPr>
          <a:xfrm>
            <a:off x="4178024" y="5926108"/>
            <a:ext cx="4353976" cy="400110"/>
          </a:xfrm>
          <a:prstGeom prst="rect">
            <a:avLst/>
          </a:prstGeom>
          <a:noFill/>
        </p:spPr>
        <p:txBody>
          <a:bodyPr wrap="none" rtlCol="0">
            <a:spAutoFit/>
          </a:bodyPr>
          <a:lstStyle/>
          <a:p>
            <a:r>
              <a:rPr lang="de-DE" sz="1000" dirty="0">
                <a:hlinkClick r:id="rId3"/>
              </a:rPr>
              <a:t>https://www.robotistan.com/makeblock-mbot-24g-kit-v11-blue-21706-27-</a:t>
            </a:r>
            <a:r>
              <a:rPr lang="de-DE" sz="1000" dirty="0" smtClean="0">
                <a:hlinkClick r:id="rId3"/>
              </a:rPr>
              <a:t>B.jpg</a:t>
            </a:r>
            <a:endParaRPr lang="de-DE" sz="1000" dirty="0" smtClean="0"/>
          </a:p>
          <a:p>
            <a:r>
              <a:rPr lang="de-DE" sz="1000" dirty="0"/>
              <a:t>https://</a:t>
            </a:r>
            <a:r>
              <a:rPr lang="de-DE" sz="1000" dirty="0" err="1"/>
              <a:t>media.digikey.com</a:t>
            </a:r>
            <a:r>
              <a:rPr lang="de-DE" sz="1000" dirty="0"/>
              <a:t>/</a:t>
            </a:r>
            <a:r>
              <a:rPr lang="de-DE" sz="1000" dirty="0" err="1"/>
              <a:t>Photos</a:t>
            </a:r>
            <a:r>
              <a:rPr lang="de-DE" sz="1000" dirty="0"/>
              <a:t>/Decawave%20Limited/MFG_MDEK1001.jpg</a:t>
            </a:r>
          </a:p>
        </p:txBody>
      </p:sp>
      <p:pic>
        <p:nvPicPr>
          <p:cNvPr id="12" name="Bild 11"/>
          <p:cNvPicPr>
            <a:picLocks noChangeAspect="1"/>
          </p:cNvPicPr>
          <p:nvPr/>
        </p:nvPicPr>
        <p:blipFill>
          <a:blip r:embed="rId4"/>
          <a:stretch>
            <a:fillRect/>
          </a:stretch>
        </p:blipFill>
        <p:spPr>
          <a:xfrm>
            <a:off x="480610" y="3506364"/>
            <a:ext cx="2542854" cy="2542854"/>
          </a:xfrm>
          <a:prstGeom prst="rect">
            <a:avLst/>
          </a:prstGeom>
        </p:spPr>
      </p:pic>
    </p:spTree>
    <p:extLst>
      <p:ext uri="{BB962C8B-B14F-4D97-AF65-F5344CB8AC3E}">
        <p14:creationId xmlns:p14="http://schemas.microsoft.com/office/powerpoint/2010/main" val="11960641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562" y="2020888"/>
            <a:ext cx="6445839" cy="4105275"/>
          </a:xfrm>
        </p:spPr>
      </p:pic>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74</a:t>
            </a:fld>
            <a:endParaRPr lang="de-DE"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Sonstige Ansätze </a:t>
            </a:r>
            <a:r>
              <a:rPr lang="mr-IN" sz="2400" dirty="0" smtClean="0"/>
              <a:t>–</a:t>
            </a:r>
            <a:r>
              <a:rPr lang="de-DE" sz="2400" dirty="0" smtClean="0"/>
              <a:t> UWB Simulator</a:t>
            </a:r>
            <a:endParaRPr lang="de-DE" sz="2400" dirty="0"/>
          </a:p>
        </p:txBody>
      </p:sp>
      <p:sp>
        <p:nvSpPr>
          <p:cNvPr id="8" name="TextBox 7"/>
          <p:cNvSpPr txBox="1"/>
          <p:nvPr/>
        </p:nvSpPr>
        <p:spPr>
          <a:xfrm>
            <a:off x="3035084" y="6437376"/>
            <a:ext cx="2746265"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Daniel </a:t>
            </a:r>
            <a:r>
              <a:rPr lang="en-US" sz="1050" smtClean="0"/>
              <a:t>Münstermann</a:t>
            </a:r>
            <a:endParaRPr lang="en-US" sz="1050" dirty="0"/>
          </a:p>
        </p:txBody>
      </p:sp>
    </p:spTree>
    <p:extLst>
      <p:ext uri="{BB962C8B-B14F-4D97-AF65-F5344CB8AC3E}">
        <p14:creationId xmlns:p14="http://schemas.microsoft.com/office/powerpoint/2010/main" val="19695597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48000" y="1612672"/>
            <a:ext cx="7675432" cy="4104983"/>
          </a:xfrm>
        </p:spPr>
        <p:txBody>
          <a:bodyPr>
            <a:normAutofit fontScale="92500" lnSpcReduction="20000"/>
          </a:bodyPr>
          <a:lstStyle/>
          <a:p>
            <a:pPr marL="0" indent="0" defTabSz="914400">
              <a:spcBef>
                <a:spcPts val="0"/>
              </a:spcBef>
              <a:buNone/>
            </a:pPr>
            <a:r>
              <a:rPr lang="de-DE" sz="2400" b="1" dirty="0" smtClean="0"/>
              <a:t>Grundidee:</a:t>
            </a:r>
          </a:p>
          <a:p>
            <a:pPr marL="0" indent="0" defTabSz="914400">
              <a:spcBef>
                <a:spcPts val="0"/>
              </a:spcBef>
              <a:buNone/>
            </a:pPr>
            <a:r>
              <a:rPr lang="de-DE" sz="2400" dirty="0" smtClean="0"/>
              <a:t>Array aus Ultraschallmodulen</a:t>
            </a:r>
          </a:p>
          <a:p>
            <a:pPr marL="0" indent="0" defTabSz="914400">
              <a:spcBef>
                <a:spcPts val="0"/>
              </a:spcBef>
              <a:buNone/>
            </a:pPr>
            <a:r>
              <a:rPr lang="de-DE" sz="2400" dirty="0" smtClean="0"/>
              <a:t>Sequentielles/Paralleles </a:t>
            </a:r>
          </a:p>
          <a:p>
            <a:pPr marL="0" indent="0" defTabSz="914400">
              <a:spcBef>
                <a:spcPts val="0"/>
              </a:spcBef>
              <a:buNone/>
            </a:pPr>
            <a:r>
              <a:rPr lang="de-DE" sz="2400" dirty="0" smtClean="0"/>
              <a:t>abtasten der Umgebung</a:t>
            </a:r>
            <a:endParaRPr lang="de-DE" sz="2400" dirty="0"/>
          </a:p>
          <a:p>
            <a:pPr marL="0" indent="0" defTabSz="914400">
              <a:spcBef>
                <a:spcPts val="0"/>
              </a:spcBef>
              <a:buNone/>
            </a:pPr>
            <a:endParaRPr lang="de-DE" sz="2400" dirty="0" smtClean="0"/>
          </a:p>
          <a:p>
            <a:pPr marL="0" indent="0" defTabSz="914400">
              <a:spcBef>
                <a:spcPts val="0"/>
              </a:spcBef>
              <a:buNone/>
            </a:pPr>
            <a:r>
              <a:rPr lang="de-DE" sz="2400" dirty="0" smtClean="0"/>
              <a:t>Lautsprecher und Mikrofone</a:t>
            </a:r>
          </a:p>
          <a:p>
            <a:pPr marL="0" indent="0" defTabSz="914400">
              <a:spcBef>
                <a:spcPts val="0"/>
              </a:spcBef>
              <a:buNone/>
            </a:pPr>
            <a:r>
              <a:rPr lang="de-DE" sz="2400" dirty="0"/>
              <a:t>e</a:t>
            </a:r>
            <a:r>
              <a:rPr lang="de-DE" sz="2400" dirty="0" smtClean="0"/>
              <a:t>rzeugen im Gehäuse</a:t>
            </a:r>
            <a:br>
              <a:rPr lang="de-DE" sz="2400" dirty="0" smtClean="0"/>
            </a:br>
            <a:r>
              <a:rPr lang="de-DE" sz="2400" dirty="0" smtClean="0"/>
              <a:t>Interferenzen.</a:t>
            </a:r>
          </a:p>
          <a:p>
            <a:pPr marL="0" indent="0" defTabSz="914400">
              <a:spcBef>
                <a:spcPts val="0"/>
              </a:spcBef>
              <a:buNone/>
            </a:pPr>
            <a:endParaRPr lang="de-DE" sz="2400" dirty="0"/>
          </a:p>
          <a:p>
            <a:pPr marL="0" indent="0" defTabSz="914400">
              <a:spcBef>
                <a:spcPts val="0"/>
              </a:spcBef>
              <a:buNone/>
            </a:pPr>
            <a:r>
              <a:rPr lang="de-DE" sz="2400" i="1" dirty="0" smtClean="0"/>
              <a:t>Die genausten Ergebnisse bekommt man durch</a:t>
            </a:r>
          </a:p>
          <a:p>
            <a:pPr marL="0" indent="0" defTabSz="914400">
              <a:spcBef>
                <a:spcPts val="0"/>
              </a:spcBef>
              <a:buNone/>
            </a:pPr>
            <a:r>
              <a:rPr lang="de-DE" sz="2400" i="1" dirty="0"/>
              <a:t>e</a:t>
            </a:r>
            <a:r>
              <a:rPr lang="de-DE" sz="2400" i="1" dirty="0" smtClean="0"/>
              <a:t>inzelne Messungen der jeweiligen Sensoren.</a:t>
            </a:r>
          </a:p>
          <a:p>
            <a:pPr marL="0" indent="0" defTabSz="914400">
              <a:spcBef>
                <a:spcPts val="0"/>
              </a:spcBef>
              <a:buNone/>
            </a:pPr>
            <a:endParaRPr lang="de-DE" sz="2400" dirty="0"/>
          </a:p>
          <a:p>
            <a:pPr marL="0" indent="0" defTabSz="914400">
              <a:spcBef>
                <a:spcPts val="0"/>
              </a:spcBef>
              <a:buNone/>
            </a:pPr>
            <a:r>
              <a:rPr lang="de-DE" sz="2400" i="1" dirty="0" smtClean="0"/>
              <a:t>Nachteil: 	12microseconds pro Sensor</a:t>
            </a:r>
          </a:p>
          <a:p>
            <a:pPr marL="0" indent="0" defTabSz="914400">
              <a:spcBef>
                <a:spcPts val="0"/>
              </a:spcBef>
              <a:buNone/>
            </a:pPr>
            <a:r>
              <a:rPr lang="de-DE" sz="2400" dirty="0"/>
              <a:t>	</a:t>
            </a:r>
            <a:r>
              <a:rPr lang="de-DE" sz="2400" dirty="0" smtClean="0"/>
              <a:t>	</a:t>
            </a:r>
          </a:p>
          <a:p>
            <a:pPr marL="0" indent="0" defTabSz="914400">
              <a:spcBef>
                <a:spcPts val="0"/>
              </a:spcBef>
              <a:buNone/>
            </a:pPr>
            <a:endParaRPr lang="de-DE" sz="2400" dirty="0" smtClean="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75</a:t>
            </a:fld>
            <a:endParaRPr lang="de-DE" dirty="0"/>
          </a:p>
        </p:txBody>
      </p:sp>
      <p:sp>
        <p:nvSpPr>
          <p:cNvPr id="6" name="TextBox 5"/>
          <p:cNvSpPr txBox="1"/>
          <p:nvPr/>
        </p:nvSpPr>
        <p:spPr>
          <a:xfrm>
            <a:off x="2536540" y="6437376"/>
            <a:ext cx="3743332"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a:t>Sonstige Ansätze </a:t>
            </a:r>
            <a:r>
              <a:rPr lang="de-DE" sz="2400" dirty="0" smtClean="0"/>
              <a:t>- 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503" y="1450485"/>
            <a:ext cx="3827794" cy="2272186"/>
          </a:xfrm>
          <a:prstGeom prst="rect">
            <a:avLst/>
          </a:prstGeom>
        </p:spPr>
      </p:pic>
    </p:spTree>
    <p:extLst>
      <p:ext uri="{BB962C8B-B14F-4D97-AF65-F5344CB8AC3E}">
        <p14:creationId xmlns:p14="http://schemas.microsoft.com/office/powerpoint/2010/main" val="4544225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76</a:t>
            </a:fld>
            <a:endParaRPr lang="de-DE" dirty="0"/>
          </a:p>
        </p:txBody>
      </p:sp>
      <p:sp>
        <p:nvSpPr>
          <p:cNvPr id="6" name="TextBox 5"/>
          <p:cNvSpPr txBox="1"/>
          <p:nvPr/>
        </p:nvSpPr>
        <p:spPr>
          <a:xfrm>
            <a:off x="2504479" y="6437376"/>
            <a:ext cx="3807453"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HC-SR04 Array</a:t>
            </a:r>
            <a:endParaRPr lang="de-DE"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7" y="4384690"/>
            <a:ext cx="2837032" cy="16840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509" y="918673"/>
            <a:ext cx="5331379" cy="5150085"/>
          </a:xfrm>
          <a:prstGeom prst="rect">
            <a:avLst/>
          </a:prstGeom>
        </p:spPr>
      </p:pic>
    </p:spTree>
    <p:extLst>
      <p:ext uri="{BB962C8B-B14F-4D97-AF65-F5344CB8AC3E}">
        <p14:creationId xmlns:p14="http://schemas.microsoft.com/office/powerpoint/2010/main" val="1136791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Interaktionskonzept	</a:t>
            </a:r>
            <a:endParaRPr lang="de-DE" dirty="0"/>
          </a:p>
        </p:txBody>
      </p:sp>
      <p:sp>
        <p:nvSpPr>
          <p:cNvPr id="3" name="Untertitel 2"/>
          <p:cNvSpPr>
            <a:spLocks noGrp="1"/>
          </p:cNvSpPr>
          <p:nvPr>
            <p:ph type="subTitle" idx="1"/>
          </p:nvPr>
        </p:nvSpPr>
        <p:spPr/>
        <p:txBody>
          <a:bodyPr>
            <a:normAutofit/>
          </a:bodyPr>
          <a:lstStyle/>
          <a:p>
            <a:r>
              <a:rPr lang="de-DE" sz="2400" dirty="0" smtClean="0"/>
              <a:t>Alternatives Ansteuerungskonzept:</a:t>
            </a:r>
            <a:br>
              <a:rPr lang="de-DE" sz="2400" dirty="0" smtClean="0"/>
            </a:br>
            <a:r>
              <a:rPr lang="de-DE" sz="2400" b="1" dirty="0" smtClean="0"/>
              <a:t>Steuerung über Handlauf / Greifreifen</a:t>
            </a:r>
          </a:p>
        </p:txBody>
      </p:sp>
      <p:sp>
        <p:nvSpPr>
          <p:cNvPr id="4" name="TextBox 3"/>
          <p:cNvSpPr txBox="1"/>
          <p:nvPr/>
        </p:nvSpPr>
        <p:spPr>
          <a:xfrm>
            <a:off x="3677878" y="6437376"/>
            <a:ext cx="1460656" cy="253916"/>
          </a:xfrm>
          <a:prstGeom prst="rect">
            <a:avLst/>
          </a:prstGeom>
          <a:noFill/>
        </p:spPr>
        <p:txBody>
          <a:bodyPr wrap="none" rtlCol="0">
            <a:spAutoFit/>
          </a:bodyPr>
          <a:lstStyle/>
          <a:p>
            <a:pPr algn="ctr"/>
            <a:r>
              <a:rPr lang="en-US" sz="1050" dirty="0" smtClean="0"/>
              <a:t>HSHL – ITD 6. Semester</a:t>
            </a:r>
            <a:endParaRPr lang="en-US" sz="1050" dirty="0"/>
          </a:p>
        </p:txBody>
      </p:sp>
    </p:spTree>
    <p:extLst>
      <p:ext uri="{BB962C8B-B14F-4D97-AF65-F5344CB8AC3E}">
        <p14:creationId xmlns:p14="http://schemas.microsoft.com/office/powerpoint/2010/main" val="11584741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smtClean="0"/>
              <a:t>Aktivrollstuhlfahrer brauchen keine zusätzlichen Steuerelemente</a:t>
            </a:r>
          </a:p>
          <a:p>
            <a:pPr lvl="1"/>
            <a:r>
              <a:rPr lang="de-DE" sz="2400" dirty="0" smtClean="0"/>
              <a:t>Kein “erlernen“ der Ansteuerung</a:t>
            </a:r>
            <a:endParaRPr lang="de-DE" sz="2400" dirty="0"/>
          </a:p>
          <a:p>
            <a:pPr lvl="1"/>
            <a:r>
              <a:rPr lang="de-DE" sz="2400" dirty="0" smtClean="0"/>
              <a:t>Adaption der Gewohnheiten</a:t>
            </a:r>
          </a:p>
          <a:p>
            <a:pPr lvl="1"/>
            <a:r>
              <a:rPr lang="de-DE" sz="2400" dirty="0" err="1" smtClean="0"/>
              <a:t>eBike</a:t>
            </a:r>
            <a:r>
              <a:rPr lang="de-DE" sz="2400" dirty="0" smtClean="0"/>
              <a:t>/</a:t>
            </a:r>
            <a:r>
              <a:rPr lang="de-DE" sz="2400" dirty="0" err="1" smtClean="0"/>
              <a:t>Pedalec</a:t>
            </a:r>
            <a:r>
              <a:rPr lang="de-DE" sz="2400" dirty="0" smtClean="0"/>
              <a:t> Gedanke für:</a:t>
            </a:r>
          </a:p>
          <a:p>
            <a:pPr lvl="2"/>
            <a:r>
              <a:rPr lang="de-DE" sz="2000" dirty="0" smtClean="0"/>
              <a:t>weiter Strecken</a:t>
            </a:r>
          </a:p>
          <a:p>
            <a:pPr lvl="2"/>
            <a:r>
              <a:rPr lang="de-DE" sz="2000" dirty="0" smtClean="0"/>
              <a:t>große Steigungen</a:t>
            </a:r>
          </a:p>
          <a:p>
            <a:pPr lvl="1"/>
            <a:r>
              <a:rPr lang="de-DE" sz="2400" dirty="0" smtClean="0"/>
              <a:t>Parameter: Unterstützungsgrad und </a:t>
            </a:r>
            <a:r>
              <a:rPr lang="de-DE" sz="2400" i="1" dirty="0" err="1" smtClean="0"/>
              <a:t>v</a:t>
            </a:r>
            <a:r>
              <a:rPr lang="de-DE" sz="2400" i="1" baseline="-25000" dirty="0" err="1" smtClean="0"/>
              <a:t>max</a:t>
            </a:r>
            <a:endParaRPr lang="de-DE" sz="2400" i="1" baseline="-25000" dirty="0"/>
          </a:p>
        </p:txBody>
      </p:sp>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78</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Idee basiert auf dem Experteninterview mit Philipp</a:t>
            </a:r>
            <a:endParaRPr lang="de-DE" sz="2400" dirty="0"/>
          </a:p>
        </p:txBody>
      </p:sp>
    </p:spTree>
    <p:extLst>
      <p:ext uri="{BB962C8B-B14F-4D97-AF65-F5344CB8AC3E}">
        <p14:creationId xmlns:p14="http://schemas.microsoft.com/office/powerpoint/2010/main" val="20373065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79</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239109"/>
            <a:ext cx="2590800" cy="1943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17" y="2807635"/>
            <a:ext cx="6076208" cy="3543219"/>
          </a:xfrm>
          <a:prstGeom prst="rect">
            <a:avLst/>
          </a:prstGeom>
        </p:spPr>
      </p:pic>
      <p:sp>
        <p:nvSpPr>
          <p:cNvPr id="8" name="Content Placeholder 7"/>
          <p:cNvSpPr>
            <a:spLocks noGrp="1"/>
          </p:cNvSpPr>
          <p:nvPr>
            <p:ph idx="1"/>
          </p:nvPr>
        </p:nvSpPr>
        <p:spPr>
          <a:xfrm>
            <a:off x="648000" y="2021180"/>
            <a:ext cx="7675432" cy="4104983"/>
          </a:xfrm>
        </p:spPr>
        <p:txBody>
          <a:bodyPr>
            <a:normAutofit/>
          </a:bodyPr>
          <a:lstStyle/>
          <a:p>
            <a:r>
              <a:rPr lang="en-US" sz="2800" dirty="0" err="1" smtClean="0"/>
              <a:t>Herausforderung</a:t>
            </a:r>
            <a:r>
              <a:rPr lang="en-US" sz="2800" dirty="0" smtClean="0"/>
              <a:t>:</a:t>
            </a:r>
          </a:p>
          <a:p>
            <a:pPr lvl="1"/>
            <a:r>
              <a:rPr lang="en-US" sz="2400" dirty="0" err="1" smtClean="0"/>
              <a:t>Drehzahländerung</a:t>
            </a:r>
            <a:r>
              <a:rPr lang="en-US" sz="2400" dirty="0" smtClean="0"/>
              <a:t> </a:t>
            </a:r>
            <a:r>
              <a:rPr lang="en-US" sz="2400" dirty="0" err="1" smtClean="0"/>
              <a:t>auslesen</a:t>
            </a:r>
            <a:r>
              <a:rPr lang="en-US" sz="2400" dirty="0" smtClean="0"/>
              <a:t> </a:t>
            </a:r>
          </a:p>
          <a:p>
            <a:pPr lvl="2"/>
            <a:r>
              <a:rPr lang="en-US" sz="2000" dirty="0" smtClean="0"/>
              <a:t> </a:t>
            </a:r>
          </a:p>
          <a:p>
            <a:pPr lvl="2"/>
            <a:r>
              <a:rPr lang="en-US" sz="2000" dirty="0" smtClean="0"/>
              <a:t>Impulse </a:t>
            </a:r>
            <a:r>
              <a:rPr lang="en-US" sz="2000" dirty="0" err="1" smtClean="0"/>
              <a:t>auslesen</a:t>
            </a:r>
            <a:r>
              <a:rPr lang="en-US" sz="2000" dirty="0" smtClean="0"/>
              <a:t> </a:t>
            </a:r>
            <a:r>
              <a:rPr lang="en-US" sz="2000" dirty="0" smtClean="0">
                <a:sym typeface="Wingdings"/>
              </a:rPr>
              <a:t> </a:t>
            </a:r>
            <a:r>
              <a:rPr lang="en-US" sz="2000" i="1" dirty="0" smtClean="0">
                <a:sym typeface="Wingdings"/>
              </a:rPr>
              <a:t>Peaks </a:t>
            </a:r>
            <a:r>
              <a:rPr lang="en-US" sz="2000" i="1" dirty="0" err="1" smtClean="0">
                <a:sym typeface="Wingdings"/>
              </a:rPr>
              <a:t>hoch</a:t>
            </a:r>
            <a:r>
              <a:rPr lang="en-US" sz="2000" i="1" dirty="0" smtClean="0">
                <a:sym typeface="Wingdings"/>
              </a:rPr>
              <a:t> </a:t>
            </a:r>
            <a:r>
              <a:rPr lang="en-US" sz="2000" i="1" dirty="0" err="1" smtClean="0">
                <a:sym typeface="Wingdings"/>
              </a:rPr>
              <a:t>genug</a:t>
            </a:r>
            <a:r>
              <a:rPr lang="en-US" sz="2000" i="1" dirty="0" smtClean="0">
                <a:sym typeface="Wingdings"/>
              </a:rPr>
              <a:t>?</a:t>
            </a:r>
            <a:endParaRPr lang="en-US" sz="2000" i="1" dirty="0"/>
          </a:p>
        </p:txBody>
      </p:sp>
    </p:spTree>
    <p:extLst>
      <p:ext uri="{BB962C8B-B14F-4D97-AF65-F5344CB8AC3E}">
        <p14:creationId xmlns:p14="http://schemas.microsoft.com/office/powerpoint/2010/main" val="530915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Persona 	– 		Thomas Müller, 38</a:t>
            </a:r>
          </a:p>
        </p:txBody>
      </p:sp>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629334" y="2273737"/>
            <a:ext cx="1932323" cy="2898485"/>
          </a:xfrm>
        </p:spPr>
      </p:pic>
      <p:sp>
        <p:nvSpPr>
          <p:cNvPr id="11" name="Inhaltsplatzhalter 10"/>
          <p:cNvSpPr>
            <a:spLocks noGrp="1"/>
          </p:cNvSpPr>
          <p:nvPr>
            <p:ph sz="half" idx="2"/>
          </p:nvPr>
        </p:nvSpPr>
        <p:spPr>
          <a:xfrm>
            <a:off x="4485716" y="2191924"/>
            <a:ext cx="3028950" cy="3394472"/>
          </a:xfrm>
        </p:spPr>
        <p:txBody>
          <a:bodyPr>
            <a:normAutofit fontScale="85000" lnSpcReduction="20000"/>
          </a:bodyPr>
          <a:lstStyle/>
          <a:p>
            <a:r>
              <a:rPr lang="de-DE" dirty="0"/>
              <a:t>Rollstuhlfahrer, keinen elektronischen</a:t>
            </a:r>
          </a:p>
          <a:p>
            <a:r>
              <a:rPr lang="de-DE" dirty="0"/>
              <a:t>verheiratet</a:t>
            </a:r>
          </a:p>
          <a:p>
            <a:r>
              <a:rPr lang="de-DE" dirty="0"/>
              <a:t>Finanzkaufmann</a:t>
            </a:r>
          </a:p>
          <a:p>
            <a:r>
              <a:rPr lang="de-DE" dirty="0"/>
              <a:t>Modern, offen, technikinteressiert</a:t>
            </a:r>
          </a:p>
          <a:p>
            <a:r>
              <a:rPr lang="de-DE" dirty="0"/>
              <a:t>Genießt gerne Natur + Fahrten durch den Park</a:t>
            </a:r>
          </a:p>
          <a:p>
            <a:pPr marL="0" indent="0">
              <a:buNone/>
            </a:pPr>
            <a:endParaRPr lang="de-DE" dirty="0"/>
          </a:p>
          <a:p>
            <a:pPr marL="0" indent="0">
              <a:buNone/>
            </a:pPr>
            <a:endParaRPr lang="de-DE" dirty="0"/>
          </a:p>
          <a:p>
            <a:pPr marL="0" indent="0">
              <a:buNone/>
            </a:pPr>
            <a:endParaRPr lang="de-DE" dirty="0"/>
          </a:p>
        </p:txBody>
      </p:sp>
      <p:sp>
        <p:nvSpPr>
          <p:cNvPr id="3" name="Datumsplatzhalter 2">
            <a:extLst>
              <a:ext uri="{FF2B5EF4-FFF2-40B4-BE49-F238E27FC236}">
                <a16:creationId xmlns:a16="http://schemas.microsoft.com/office/drawing/2014/main" xmlns="" id="{93F2219E-A01A-43FF-A673-42C5BDF0159A}"/>
              </a:ext>
            </a:extLst>
          </p:cNvPr>
          <p:cNvSpPr>
            <a:spLocks noGrp="1"/>
          </p:cNvSpPr>
          <p:nvPr>
            <p:ph type="dt" sz="half" idx="10"/>
          </p:nvPr>
        </p:nvSpPr>
        <p:spPr/>
        <p:txBody>
          <a:bodyPr/>
          <a:lstStyle/>
          <a:p>
            <a:r>
              <a:rPr lang="de-DE"/>
              <a:t>26.07.2018</a:t>
            </a:r>
            <a:endParaRPr lang="de-DE" dirty="0"/>
          </a:p>
        </p:txBody>
      </p:sp>
      <p:sp>
        <p:nvSpPr>
          <p:cNvPr id="5" name="Foliennummernplatzhalter 4">
            <a:extLst>
              <a:ext uri="{FF2B5EF4-FFF2-40B4-BE49-F238E27FC236}">
                <a16:creationId xmlns:a16="http://schemas.microsoft.com/office/drawing/2014/main" xmlns="" id="{04647370-AB82-4760-9480-61189B866593}"/>
              </a:ext>
            </a:extLst>
          </p:cNvPr>
          <p:cNvSpPr>
            <a:spLocks noGrp="1"/>
          </p:cNvSpPr>
          <p:nvPr>
            <p:ph type="sldNum" sz="quarter" idx="12"/>
          </p:nvPr>
        </p:nvSpPr>
        <p:spPr/>
        <p:txBody>
          <a:bodyPr/>
          <a:lstStyle/>
          <a:p>
            <a:fld id="{E7BE1CCD-89A0-CC45-BF3E-2A331A7F0490}" type="slidenum">
              <a:rPr lang="de-DE" smtClean="0"/>
              <a:t>8</a:t>
            </a:fld>
            <a:endParaRPr lang="de-DE" dirty="0"/>
          </a:p>
        </p:txBody>
      </p:sp>
    </p:spTree>
    <p:extLst>
      <p:ext uri="{BB962C8B-B14F-4D97-AF65-F5344CB8AC3E}">
        <p14:creationId xmlns:p14="http://schemas.microsoft.com/office/powerpoint/2010/main" val="76648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80</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a:t>
            </a:r>
            <a:endParaRPr lang="de-DE" sz="2400" dirty="0"/>
          </a:p>
        </p:txBody>
      </p:sp>
      <p:pic>
        <p:nvPicPr>
          <p:cNvPr id="2" name="Picture 1"/>
          <p:cNvPicPr>
            <a:picLocks noChangeAspect="1"/>
          </p:cNvPicPr>
          <p:nvPr/>
        </p:nvPicPr>
        <p:blipFill>
          <a:blip r:embed="rId2"/>
          <a:stretch>
            <a:fillRect/>
          </a:stretch>
        </p:blipFill>
        <p:spPr>
          <a:xfrm>
            <a:off x="6553200" y="1352233"/>
            <a:ext cx="2590800" cy="1943100"/>
          </a:xfrm>
          <a:prstGeom prst="rect">
            <a:avLst/>
          </a:prstGeom>
        </p:spPr>
      </p:pic>
      <p:sp>
        <p:nvSpPr>
          <p:cNvPr id="8" name="Content Placeholder 7"/>
          <p:cNvSpPr>
            <a:spLocks noGrp="1"/>
          </p:cNvSpPr>
          <p:nvPr>
            <p:ph idx="1"/>
          </p:nvPr>
        </p:nvSpPr>
        <p:spPr>
          <a:xfrm>
            <a:off x="648000" y="1751137"/>
            <a:ext cx="7675432" cy="750300"/>
          </a:xfrm>
        </p:spPr>
        <p:txBody>
          <a:bodyPr>
            <a:normAutofit fontScale="85000" lnSpcReduction="20000"/>
          </a:bodyPr>
          <a:lstStyle/>
          <a:p>
            <a:r>
              <a:rPr lang="en-US" sz="2800" dirty="0" err="1" smtClean="0"/>
              <a:t>Pedelec</a:t>
            </a:r>
            <a:r>
              <a:rPr lang="en-US" sz="2800" dirty="0" smtClean="0"/>
              <a:t> </a:t>
            </a:r>
            <a:r>
              <a:rPr lang="en-US" sz="2800" dirty="0" err="1" smtClean="0"/>
              <a:t>Antrieb</a:t>
            </a:r>
            <a:r>
              <a:rPr lang="en-US" sz="2800" dirty="0" smtClean="0"/>
              <a:t> </a:t>
            </a:r>
            <a:r>
              <a:rPr lang="en-US" sz="2800" dirty="0" err="1" smtClean="0"/>
              <a:t>verwenden</a:t>
            </a:r>
            <a:r>
              <a:rPr lang="en-US" sz="2800" dirty="0" smtClean="0"/>
              <a:t> (</a:t>
            </a:r>
            <a:r>
              <a:rPr lang="en-US" sz="2800" dirty="0" err="1" smtClean="0"/>
              <a:t>Kostengünstig</a:t>
            </a:r>
            <a:r>
              <a:rPr lang="en-US" sz="2800" dirty="0" smtClean="0"/>
              <a:t>)</a:t>
            </a:r>
          </a:p>
          <a:p>
            <a:r>
              <a:rPr lang="en-US" sz="2800" dirty="0" err="1" smtClean="0"/>
              <a:t>Freilauf</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4" y="2850642"/>
            <a:ext cx="4308049" cy="30196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924" y="3424013"/>
            <a:ext cx="2994949" cy="2446256"/>
          </a:xfrm>
          <a:prstGeom prst="rect">
            <a:avLst/>
          </a:prstGeom>
        </p:spPr>
      </p:pic>
      <p:sp>
        <p:nvSpPr>
          <p:cNvPr id="10" name="TextBox 9"/>
          <p:cNvSpPr txBox="1"/>
          <p:nvPr/>
        </p:nvSpPr>
        <p:spPr>
          <a:xfrm>
            <a:off x="3088013" y="3295333"/>
            <a:ext cx="1876020" cy="461665"/>
          </a:xfrm>
          <a:prstGeom prst="rect">
            <a:avLst/>
          </a:prstGeom>
          <a:noFill/>
        </p:spPr>
        <p:txBody>
          <a:bodyPr wrap="square" rtlCol="0">
            <a:spAutoFit/>
          </a:bodyPr>
          <a:lstStyle/>
          <a:p>
            <a:pPr algn="r"/>
            <a:r>
              <a:rPr lang="en-US" sz="1200" i="1" dirty="0" err="1" smtClean="0"/>
              <a:t>Zum</a:t>
            </a:r>
            <a:r>
              <a:rPr lang="en-US" sz="1200" i="1" dirty="0" smtClean="0"/>
              <a:t> </a:t>
            </a:r>
            <a:r>
              <a:rPr lang="en-US" sz="1200" i="1" dirty="0" err="1" smtClean="0"/>
              <a:t>Vergleich</a:t>
            </a:r>
            <a:r>
              <a:rPr lang="en-US" sz="1200" i="1" dirty="0" smtClean="0"/>
              <a:t>:</a:t>
            </a:r>
          </a:p>
          <a:p>
            <a:pPr algn="r"/>
            <a:r>
              <a:rPr lang="en-US" sz="1200" i="1" dirty="0" smtClean="0"/>
              <a:t>E-motion M15 je 150W</a:t>
            </a:r>
            <a:endParaRPr lang="en-US" sz="1200" i="1" dirty="0"/>
          </a:p>
        </p:txBody>
      </p:sp>
    </p:spTree>
    <p:extLst>
      <p:ext uri="{BB962C8B-B14F-4D97-AF65-F5344CB8AC3E}">
        <p14:creationId xmlns:p14="http://schemas.microsoft.com/office/powerpoint/2010/main" val="21269639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81</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1</a:t>
            </a:r>
            <a:endParaRPr lang="de-DE"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80" y="1709967"/>
            <a:ext cx="7808660" cy="4553460"/>
          </a:xfrm>
          <a:prstGeom prst="rect">
            <a:avLst/>
          </a:prstGeom>
        </p:spPr>
      </p:pic>
    </p:spTree>
    <p:extLst>
      <p:ext uri="{BB962C8B-B14F-4D97-AF65-F5344CB8AC3E}">
        <p14:creationId xmlns:p14="http://schemas.microsoft.com/office/powerpoint/2010/main" val="20337741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82</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2</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0" y="1480501"/>
            <a:ext cx="8188272" cy="4774822"/>
          </a:xfrm>
          <a:prstGeom prst="rect">
            <a:avLst/>
          </a:prstGeom>
        </p:spPr>
      </p:pic>
    </p:spTree>
    <p:extLst>
      <p:ext uri="{BB962C8B-B14F-4D97-AF65-F5344CB8AC3E}">
        <p14:creationId xmlns:p14="http://schemas.microsoft.com/office/powerpoint/2010/main" val="14240704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83</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3</a:t>
            </a:r>
            <a:endParaRPr lang="de-DE"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1" y="1502709"/>
            <a:ext cx="8458922" cy="4932644"/>
          </a:xfrm>
          <a:prstGeom prst="rect">
            <a:avLst/>
          </a:prstGeom>
        </p:spPr>
      </p:pic>
    </p:spTree>
    <p:extLst>
      <p:ext uri="{BB962C8B-B14F-4D97-AF65-F5344CB8AC3E}">
        <p14:creationId xmlns:p14="http://schemas.microsoft.com/office/powerpoint/2010/main" val="1759137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2"/>
          </p:nvPr>
        </p:nvSpPr>
        <p:spPr/>
        <p:txBody>
          <a:bodyPr/>
          <a:lstStyle/>
          <a:p>
            <a:fld id="{C916D949-773C-3845-BFBA-C7D9987445EE}" type="datetime1">
              <a:rPr lang="de-DE" smtClean="0"/>
              <a:t>26.07.18</a:t>
            </a:fld>
            <a:endParaRPr lang="de-DE" dirty="0"/>
          </a:p>
        </p:txBody>
      </p:sp>
      <p:sp>
        <p:nvSpPr>
          <p:cNvPr id="5" name="Foliennummernplatzhalter 4"/>
          <p:cNvSpPr>
            <a:spLocks noGrp="1"/>
          </p:cNvSpPr>
          <p:nvPr>
            <p:ph type="sldNum" sz="quarter" idx="4"/>
          </p:nvPr>
        </p:nvSpPr>
        <p:spPr/>
        <p:txBody>
          <a:bodyPr/>
          <a:lstStyle/>
          <a:p>
            <a:fld id="{E7BE1CCD-89A0-CC45-BF3E-2A331A7F0490}" type="slidenum">
              <a:rPr lang="de-DE" smtClean="0"/>
              <a:pPr/>
              <a:t>84</a:t>
            </a:fld>
            <a:endParaRPr lang="de-DE" dirty="0"/>
          </a:p>
        </p:txBody>
      </p:sp>
      <p:sp>
        <p:nvSpPr>
          <p:cNvPr id="6" name="TextBox 5"/>
          <p:cNvSpPr txBox="1"/>
          <p:nvPr/>
        </p:nvSpPr>
        <p:spPr>
          <a:xfrm>
            <a:off x="2042013" y="6437376"/>
            <a:ext cx="4732386" cy="253916"/>
          </a:xfrm>
          <a:prstGeom prst="rect">
            <a:avLst/>
          </a:prstGeom>
          <a:noFill/>
        </p:spPr>
        <p:txBody>
          <a:bodyPr wrap="none" rtlCol="0">
            <a:spAutoFit/>
          </a:bodyPr>
          <a:lstStyle/>
          <a:p>
            <a:pPr algn="ctr"/>
            <a:r>
              <a:rPr lang="en-US" sz="1050" dirty="0" smtClean="0"/>
              <a:t>HSHL – ITD 6. Semester </a:t>
            </a:r>
            <a:r>
              <a:rPr lang="mr-IN" sz="1050" dirty="0" smtClean="0"/>
              <a:t>–</a:t>
            </a:r>
            <a:r>
              <a:rPr lang="en-US" sz="1050" dirty="0" smtClean="0"/>
              <a:t> Christopher Beck, Daniel </a:t>
            </a:r>
            <a:r>
              <a:rPr lang="en-US" sz="1050" dirty="0" err="1" smtClean="0"/>
              <a:t>Münstermann</a:t>
            </a:r>
            <a:r>
              <a:rPr lang="en-US" sz="1050" dirty="0" smtClean="0"/>
              <a:t>, Alexander Wilms</a:t>
            </a:r>
            <a:endParaRPr lang="en-US" sz="1050" dirty="0"/>
          </a:p>
        </p:txBody>
      </p:sp>
      <p:sp>
        <p:nvSpPr>
          <p:cNvPr id="7" name="Titel 1"/>
          <p:cNvSpPr txBox="1">
            <a:spLocks/>
          </p:cNvSpPr>
          <p:nvPr/>
        </p:nvSpPr>
        <p:spPr>
          <a:xfrm>
            <a:off x="648001" y="768252"/>
            <a:ext cx="7520410" cy="9417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i="0" kern="1200">
                <a:solidFill>
                  <a:schemeClr val="tx1"/>
                </a:solidFill>
                <a:latin typeface="Source Sans Pro"/>
                <a:ea typeface="+mj-ea"/>
                <a:cs typeface="Source Sans Pro"/>
              </a:defRPr>
            </a:lvl1pPr>
          </a:lstStyle>
          <a:p>
            <a:r>
              <a:rPr lang="de-DE" sz="2400" dirty="0" smtClean="0"/>
              <a:t>Ansteuerung über Handlauf – Alternative 4</a:t>
            </a:r>
            <a:endParaRPr lang="de-DE"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3" y="1336031"/>
            <a:ext cx="8443964" cy="4923924"/>
          </a:xfrm>
          <a:prstGeom prst="rect">
            <a:avLst/>
          </a:prstGeom>
        </p:spPr>
      </p:pic>
    </p:spTree>
    <p:extLst>
      <p:ext uri="{BB962C8B-B14F-4D97-AF65-F5344CB8AC3E}">
        <p14:creationId xmlns:p14="http://schemas.microsoft.com/office/powerpoint/2010/main" val="1986513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C44040E-721B-43DF-A4EC-350F959C0189}"/>
              </a:ext>
            </a:extLst>
          </p:cNvPr>
          <p:cNvSpPr>
            <a:spLocks noGrp="1"/>
          </p:cNvSpPr>
          <p:nvPr>
            <p:ph type="title"/>
          </p:nvPr>
        </p:nvSpPr>
        <p:spPr>
          <a:xfrm>
            <a:off x="1629000" y="1279158"/>
            <a:ext cx="5756574" cy="857250"/>
          </a:xfrm>
        </p:spPr>
        <p:txBody>
          <a:bodyPr>
            <a:normAutofit fontScale="90000"/>
          </a:bodyPr>
          <a:lstStyle/>
          <a:p>
            <a:r>
              <a:rPr lang="de-DE" dirty="0"/>
              <a:t>Thomas Müller – Alltag / Tagesablauf</a:t>
            </a:r>
          </a:p>
        </p:txBody>
      </p:sp>
      <p:sp>
        <p:nvSpPr>
          <p:cNvPr id="4" name="Datumsplatzhalter 3">
            <a:extLst>
              <a:ext uri="{FF2B5EF4-FFF2-40B4-BE49-F238E27FC236}">
                <a16:creationId xmlns:a16="http://schemas.microsoft.com/office/drawing/2014/main" xmlns="" id="{26B1E163-8EC0-4126-BA2B-B7AE7B219609}"/>
              </a:ext>
            </a:extLst>
          </p:cNvPr>
          <p:cNvSpPr>
            <a:spLocks noGrp="1"/>
          </p:cNvSpPr>
          <p:nvPr>
            <p:ph type="dt" sz="half" idx="2"/>
          </p:nvPr>
        </p:nvSpPr>
        <p:spPr/>
        <p:txBody>
          <a:bodyPr/>
          <a:lstStyle/>
          <a:p>
            <a:pPr defTabSz="342900"/>
            <a:r>
              <a:rPr lang="de-DE">
                <a:solidFill>
                  <a:prstClr val="black"/>
                </a:solidFill>
              </a:rPr>
              <a:t>26.07.2018</a:t>
            </a:r>
            <a:endParaRPr lang="de-DE" dirty="0">
              <a:solidFill>
                <a:prstClr val="black"/>
              </a:solidFill>
            </a:endParaRPr>
          </a:p>
        </p:txBody>
      </p:sp>
      <p:sp>
        <p:nvSpPr>
          <p:cNvPr id="5" name="Foliennummernplatzhalter 4">
            <a:extLst>
              <a:ext uri="{FF2B5EF4-FFF2-40B4-BE49-F238E27FC236}">
                <a16:creationId xmlns:a16="http://schemas.microsoft.com/office/drawing/2014/main" xmlns="" id="{6FE5C370-4B44-43E5-BE1A-6FBEC1C87F20}"/>
              </a:ext>
            </a:extLst>
          </p:cNvPr>
          <p:cNvSpPr>
            <a:spLocks noGrp="1"/>
          </p:cNvSpPr>
          <p:nvPr>
            <p:ph type="sldNum" sz="quarter" idx="4"/>
          </p:nvPr>
        </p:nvSpPr>
        <p:spPr/>
        <p:txBody>
          <a:bodyPr/>
          <a:lstStyle/>
          <a:p>
            <a:pPr defTabSz="342900"/>
            <a:fld id="{E7BE1CCD-89A0-CC45-BF3E-2A331A7F0490}" type="slidenum">
              <a:rPr lang="de-DE">
                <a:solidFill>
                  <a:prstClr val="black"/>
                </a:solidFill>
              </a:rPr>
              <a:pPr defTabSz="342900"/>
              <a:t>9</a:t>
            </a:fld>
            <a:endParaRPr lang="de-DE" dirty="0">
              <a:solidFill>
                <a:prstClr val="black"/>
              </a:solidFill>
            </a:endParaRPr>
          </a:p>
        </p:txBody>
      </p:sp>
      <p:pic>
        <p:nvPicPr>
          <p:cNvPr id="9" name="Grafik 8">
            <a:extLst>
              <a:ext uri="{FF2B5EF4-FFF2-40B4-BE49-F238E27FC236}">
                <a16:creationId xmlns:a16="http://schemas.microsoft.com/office/drawing/2014/main" xmlns="" id="{77BF9631-3205-405E-A2DA-1642C378A336}"/>
              </a:ext>
            </a:extLst>
          </p:cNvPr>
          <p:cNvPicPr>
            <a:picLocks noChangeAspect="1"/>
          </p:cNvPicPr>
          <p:nvPr/>
        </p:nvPicPr>
        <p:blipFill>
          <a:blip r:embed="rId3"/>
          <a:stretch>
            <a:fillRect/>
          </a:stretch>
        </p:blipFill>
        <p:spPr>
          <a:xfrm>
            <a:off x="2962654" y="2626569"/>
            <a:ext cx="2814944" cy="2814944"/>
          </a:xfrm>
          <a:prstGeom prst="rect">
            <a:avLst/>
          </a:prstGeom>
        </p:spPr>
      </p:pic>
      <p:pic>
        <p:nvPicPr>
          <p:cNvPr id="11" name="Grafik 10">
            <a:extLst>
              <a:ext uri="{FF2B5EF4-FFF2-40B4-BE49-F238E27FC236}">
                <a16:creationId xmlns:a16="http://schemas.microsoft.com/office/drawing/2014/main" xmlns="" id="{3B31707A-9238-4191-B061-9A88FA02236D}"/>
              </a:ext>
            </a:extLst>
          </p:cNvPr>
          <p:cNvPicPr>
            <a:picLocks noChangeAspect="1"/>
          </p:cNvPicPr>
          <p:nvPr/>
        </p:nvPicPr>
        <p:blipFill rotWithShape="1">
          <a:blip r:embed="rId4"/>
          <a:srcRect l="44420"/>
          <a:stretch/>
        </p:blipFill>
        <p:spPr>
          <a:xfrm>
            <a:off x="3099815" y="4961855"/>
            <a:ext cx="711824" cy="959315"/>
          </a:xfrm>
          <a:prstGeom prst="rect">
            <a:avLst/>
          </a:prstGeom>
        </p:spPr>
      </p:pic>
      <p:pic>
        <p:nvPicPr>
          <p:cNvPr id="13" name="Grafik 12">
            <a:extLst>
              <a:ext uri="{FF2B5EF4-FFF2-40B4-BE49-F238E27FC236}">
                <a16:creationId xmlns:a16="http://schemas.microsoft.com/office/drawing/2014/main" xmlns="" id="{7FD8B03C-5214-4651-99DD-7E69F51158ED}"/>
              </a:ext>
            </a:extLst>
          </p:cNvPr>
          <p:cNvPicPr>
            <a:picLocks noChangeAspect="1"/>
          </p:cNvPicPr>
          <p:nvPr/>
        </p:nvPicPr>
        <p:blipFill>
          <a:blip r:embed="rId5"/>
          <a:stretch>
            <a:fillRect/>
          </a:stretch>
        </p:blipFill>
        <p:spPr>
          <a:xfrm>
            <a:off x="2039817" y="2812101"/>
            <a:ext cx="1030174" cy="1233799"/>
          </a:xfrm>
          <a:prstGeom prst="rect">
            <a:avLst/>
          </a:prstGeom>
        </p:spPr>
      </p:pic>
      <p:pic>
        <p:nvPicPr>
          <p:cNvPr id="15" name="Grafik 14">
            <a:extLst>
              <a:ext uri="{FF2B5EF4-FFF2-40B4-BE49-F238E27FC236}">
                <a16:creationId xmlns:a16="http://schemas.microsoft.com/office/drawing/2014/main" xmlns="" id="{3D02EA73-9610-4515-A8EE-251C6C91C2A8}"/>
              </a:ext>
            </a:extLst>
          </p:cNvPr>
          <p:cNvPicPr>
            <a:picLocks noChangeAspect="1"/>
          </p:cNvPicPr>
          <p:nvPr/>
        </p:nvPicPr>
        <p:blipFill>
          <a:blip r:embed="rId6"/>
          <a:stretch>
            <a:fillRect/>
          </a:stretch>
        </p:blipFill>
        <p:spPr>
          <a:xfrm>
            <a:off x="3823748" y="2016309"/>
            <a:ext cx="1367079" cy="769054"/>
          </a:xfrm>
          <a:prstGeom prst="rect">
            <a:avLst/>
          </a:prstGeom>
        </p:spPr>
      </p:pic>
      <p:pic>
        <p:nvPicPr>
          <p:cNvPr id="17" name="Grafik 16">
            <a:extLst>
              <a:ext uri="{FF2B5EF4-FFF2-40B4-BE49-F238E27FC236}">
                <a16:creationId xmlns:a16="http://schemas.microsoft.com/office/drawing/2014/main" xmlns="" id="{25BBBC81-327C-448B-90CB-D5C0BBDA3ADC}"/>
              </a:ext>
            </a:extLst>
          </p:cNvPr>
          <p:cNvPicPr>
            <a:picLocks noChangeAspect="1"/>
          </p:cNvPicPr>
          <p:nvPr/>
        </p:nvPicPr>
        <p:blipFill rotWithShape="1">
          <a:blip r:embed="rId7"/>
          <a:srcRect t="42821"/>
          <a:stretch/>
        </p:blipFill>
        <p:spPr>
          <a:xfrm>
            <a:off x="5422284" y="4381207"/>
            <a:ext cx="1193007" cy="490170"/>
          </a:xfrm>
          <a:prstGeom prst="rect">
            <a:avLst/>
          </a:prstGeom>
        </p:spPr>
      </p:pic>
    </p:spTree>
    <p:extLst>
      <p:ext uri="{BB962C8B-B14F-4D97-AF65-F5344CB8AC3E}">
        <p14:creationId xmlns:p14="http://schemas.microsoft.com/office/powerpoint/2010/main" val="1705051699"/>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HSHL_PowerPoint_Master_Vorlage</Template>
  <TotalTime>25</TotalTime>
  <Words>3202</Words>
  <Application>Microsoft Macintosh PowerPoint</Application>
  <PresentationFormat>On-screen Show (4:3)</PresentationFormat>
  <Paragraphs>867</Paragraphs>
  <Slides>84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Calibri</vt:lpstr>
      <vt:lpstr>Mangal</vt:lpstr>
      <vt:lpstr>Source Sans Pro</vt:lpstr>
      <vt:lpstr>Wingdings</vt:lpstr>
      <vt:lpstr>Arial</vt:lpstr>
      <vt:lpstr>Office-Design</vt:lpstr>
      <vt:lpstr>Interaktionskonzept </vt:lpstr>
      <vt:lpstr>PowerPoint Presentation</vt:lpstr>
      <vt:lpstr>PowerPoint Presentation</vt:lpstr>
      <vt:lpstr>PowerPoint Presentation</vt:lpstr>
      <vt:lpstr>PowerPoint Presentation</vt:lpstr>
      <vt:lpstr>PowerPoint Presentation</vt:lpstr>
      <vt:lpstr>Interaktionskonzept </vt:lpstr>
      <vt:lpstr>Persona  –   Thomas Müller, 38</vt:lpstr>
      <vt:lpstr>Thomas Müller – Alltag / Tagesablauf</vt:lpstr>
      <vt:lpstr>Nichtalltägliche Situationen</vt:lpstr>
      <vt:lpstr>Anforderungen an einen Rollstuhl</vt:lpstr>
      <vt:lpstr>Stakeholder Analyse</vt:lpstr>
      <vt:lpstr>Use-Case Rollstuhl</vt:lpstr>
      <vt:lpstr>PowerPoint Presentation</vt:lpstr>
      <vt:lpstr>PowerPoint Presentation</vt:lpstr>
      <vt:lpstr>Tasks</vt:lpstr>
      <vt:lpstr>Mobilgerät Hardware</vt:lpstr>
      <vt:lpstr>Appstruktur</vt:lpstr>
      <vt:lpstr>GUI Struktur</vt:lpstr>
      <vt:lpstr>Mechanische Plattform</vt:lpstr>
      <vt:lpstr>PowerPoint Presentation</vt:lpstr>
      <vt:lpstr>Interaktionskonzept </vt:lpstr>
      <vt:lpstr>PowerPoint Presentation</vt:lpstr>
      <vt:lpstr>PowerPoint Presentation</vt:lpstr>
      <vt:lpstr>Außenbereich</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Interaktionskonzept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Buddy </dc:title>
  <dc:creator>Christopher Beck</dc:creator>
  <cp:lastModifiedBy>Christopher Beck</cp:lastModifiedBy>
  <cp:revision>95</cp:revision>
  <dcterms:created xsi:type="dcterms:W3CDTF">2018-06-04T17:28:29Z</dcterms:created>
  <dcterms:modified xsi:type="dcterms:W3CDTF">2018-07-26T07:26:42Z</dcterms:modified>
</cp:coreProperties>
</file>